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0"/>
  </p:notesMasterIdLst>
  <p:sldIdLst>
    <p:sldId id="256" r:id="rId2"/>
    <p:sldId id="257" r:id="rId3"/>
    <p:sldId id="336" r:id="rId4"/>
    <p:sldId id="258" r:id="rId5"/>
    <p:sldId id="337" r:id="rId6"/>
    <p:sldId id="338" r:id="rId7"/>
    <p:sldId id="33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2" r:id="rId31"/>
    <p:sldId id="363" r:id="rId32"/>
    <p:sldId id="364" r:id="rId33"/>
    <p:sldId id="365" r:id="rId34"/>
    <p:sldId id="366" r:id="rId35"/>
    <p:sldId id="367" r:id="rId36"/>
    <p:sldId id="368" r:id="rId37"/>
    <p:sldId id="369" r:id="rId38"/>
    <p:sldId id="370" r:id="rId39"/>
    <p:sldId id="371" r:id="rId40"/>
    <p:sldId id="372" r:id="rId41"/>
    <p:sldId id="373" r:id="rId42"/>
    <p:sldId id="374" r:id="rId43"/>
    <p:sldId id="375" r:id="rId44"/>
    <p:sldId id="376" r:id="rId45"/>
    <p:sldId id="377" r:id="rId46"/>
    <p:sldId id="378" r:id="rId47"/>
    <p:sldId id="379" r:id="rId48"/>
    <p:sldId id="380" r:id="rId49"/>
    <p:sldId id="381" r:id="rId50"/>
    <p:sldId id="382" r:id="rId51"/>
    <p:sldId id="383" r:id="rId52"/>
    <p:sldId id="384" r:id="rId53"/>
    <p:sldId id="385" r:id="rId54"/>
    <p:sldId id="386" r:id="rId55"/>
    <p:sldId id="388" r:id="rId56"/>
    <p:sldId id="387" r:id="rId57"/>
    <p:sldId id="389" r:id="rId58"/>
    <p:sldId id="390"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EB6498-AAA0-4BFC-A0D0-A74700F3BF5C}">
          <p14:sldIdLst>
            <p14:sldId id="256"/>
            <p14:sldId id="257"/>
            <p14:sldId id="336"/>
            <p14:sldId id="258"/>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8"/>
            <p14:sldId id="387"/>
            <p14:sldId id="389"/>
            <p14:sldId id="39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9028"/>
    <a:srgbClr val="C9DB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94660"/>
  </p:normalViewPr>
  <p:slideViewPr>
    <p:cSldViewPr>
      <p:cViewPr>
        <p:scale>
          <a:sx n="75" d="100"/>
          <a:sy n="75" d="100"/>
        </p:scale>
        <p:origin x="-1170" y="1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E881C5-C40C-46AE-B142-F7F3F0A1C896}" type="datetimeFigureOut">
              <a:rPr lang="en-US" smtClean="0"/>
              <a:t>3/29/2019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20EA4C-8658-4D81-AD92-31C475AEC3DC}" type="slidenum">
              <a:rPr lang="en-US" smtClean="0"/>
              <a:t>‹#›</a:t>
            </a:fld>
            <a:endParaRPr lang="en-US"/>
          </a:p>
        </p:txBody>
      </p:sp>
    </p:spTree>
    <p:extLst>
      <p:ext uri="{BB962C8B-B14F-4D97-AF65-F5344CB8AC3E}">
        <p14:creationId xmlns:p14="http://schemas.microsoft.com/office/powerpoint/2010/main" val="44434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20EA4C-8658-4D81-AD92-31C475AEC3DC}" type="slidenum">
              <a:rPr lang="en-US" smtClean="0"/>
              <a:t>11</a:t>
            </a:fld>
            <a:endParaRPr lang="en-US"/>
          </a:p>
        </p:txBody>
      </p:sp>
    </p:spTree>
    <p:extLst>
      <p:ext uri="{BB962C8B-B14F-4D97-AF65-F5344CB8AC3E}">
        <p14:creationId xmlns:p14="http://schemas.microsoft.com/office/powerpoint/2010/main" val="3619299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20EA4C-8658-4D81-AD92-31C475AEC3DC}" type="slidenum">
              <a:rPr lang="en-US" smtClean="0"/>
              <a:t>12</a:t>
            </a:fld>
            <a:endParaRPr lang="en-US"/>
          </a:p>
        </p:txBody>
      </p:sp>
    </p:spTree>
    <p:extLst>
      <p:ext uri="{BB962C8B-B14F-4D97-AF65-F5344CB8AC3E}">
        <p14:creationId xmlns:p14="http://schemas.microsoft.com/office/powerpoint/2010/main" val="361929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051F961C-2C06-44AD-B09C-3FDB0903E3DD}" type="datetimeFigureOut">
              <a:rPr lang="en-US" smtClean="0"/>
              <a:t>3/29/2019</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EFB2BCCD-6619-45DE-89CC-970699AFEFF9}" type="slidenum">
              <a:rPr lang="en-US" smtClean="0"/>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51F961C-2C06-44AD-B09C-3FDB0903E3DD}" type="datetimeFigureOut">
              <a:rPr lang="en-US" smtClean="0"/>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2BCCD-6619-45DE-89CC-970699AFEF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51F961C-2C06-44AD-B09C-3FDB0903E3DD}" type="datetimeFigureOut">
              <a:rPr lang="en-US" smtClean="0"/>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2BCCD-6619-45DE-89CC-970699AFEFF9}" type="slidenum">
              <a:rPr lang="en-US" smtClean="0"/>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051F961C-2C06-44AD-B09C-3FDB0903E3DD}" type="datetimeFigureOut">
              <a:rPr lang="en-US" smtClean="0"/>
              <a:t>3/29/2019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2BCCD-6619-45DE-89CC-970699AFEFF9}" type="slidenum">
              <a:rPr lang="en-US" smtClean="0"/>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051F961C-2C06-44AD-B09C-3FDB0903E3DD}" type="datetimeFigureOut">
              <a:rPr lang="en-US" smtClean="0"/>
              <a:t>3/29/2019</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EFB2BCCD-6619-45DE-89CC-970699AFEFF9}" type="slidenum">
              <a:rPr lang="en-US" smtClean="0"/>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051F961C-2C06-44AD-B09C-3FDB0903E3DD}" type="datetimeFigureOut">
              <a:rPr lang="en-US" smtClean="0"/>
              <a:t>3/29/2019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B2BCCD-6619-45DE-89CC-970699AFEFF9}" type="slidenum">
              <a:rPr lang="en-US" smtClean="0"/>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2"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051F961C-2C06-44AD-B09C-3FDB0903E3DD}" type="datetimeFigureOut">
              <a:rPr lang="en-US" smtClean="0"/>
              <a:t>3/29/2019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B2BCCD-6619-45DE-89CC-970699AFEFF9}" type="slidenum">
              <a:rPr lang="en-US" smtClean="0"/>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51F961C-2C06-44AD-B09C-3FDB0903E3DD}" type="datetimeFigureOut">
              <a:rPr lang="en-US" smtClean="0"/>
              <a:t>3/29/2019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B2BCCD-6619-45DE-89CC-970699AFEFF9}" type="slidenum">
              <a:rPr lang="en-US" smtClean="0"/>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1F961C-2C06-44AD-B09C-3FDB0903E3DD}" type="datetimeFigureOut">
              <a:rPr lang="en-US" smtClean="0"/>
              <a:t>3/29/2019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B2BCCD-6619-45DE-89CC-970699AFEFF9}" type="slidenum">
              <a:rPr lang="en-US" smtClean="0"/>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51F961C-2C06-44AD-B09C-3FDB0903E3DD}" type="datetimeFigureOut">
              <a:rPr lang="en-US" smtClean="0"/>
              <a:t>3/29/2019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B2BCCD-6619-45DE-89CC-970699AFEFF9}"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51F961C-2C06-44AD-B09C-3FDB0903E3DD}" type="datetimeFigureOut">
              <a:rPr lang="en-US" smtClean="0"/>
              <a:t>3/29/2019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B2BCCD-6619-45DE-89CC-970699AFEFF9}"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051F961C-2C06-44AD-B09C-3FDB0903E3DD}" type="datetimeFigureOut">
              <a:rPr lang="en-US" smtClean="0"/>
              <a:t>3/29/2019</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EFB2BCCD-6619-45DE-89CC-970699AFEFF9}" type="slidenum">
              <a:rPr lang="en-US" smtClean="0"/>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ANOVA</a:t>
            </a:r>
            <a:endParaRPr lang="en-US" dirty="0"/>
          </a:p>
        </p:txBody>
      </p:sp>
      <p:sp>
        <p:nvSpPr>
          <p:cNvPr id="3" name="Subtitle 2"/>
          <p:cNvSpPr>
            <a:spLocks noGrp="1"/>
          </p:cNvSpPr>
          <p:nvPr>
            <p:ph type="subTitle" idx="1"/>
          </p:nvPr>
        </p:nvSpPr>
        <p:spPr/>
        <p:txBody>
          <a:bodyPr/>
          <a:lstStyle/>
          <a:p>
            <a:r>
              <a:rPr lang="en-US" dirty="0" smtClean="0"/>
              <a:t>Analysis Of Variance</a:t>
            </a:r>
            <a:endParaRPr lang="en-US" dirty="0"/>
          </a:p>
        </p:txBody>
      </p:sp>
    </p:spTree>
    <p:extLst>
      <p:ext uri="{BB962C8B-B14F-4D97-AF65-F5344CB8AC3E}">
        <p14:creationId xmlns:p14="http://schemas.microsoft.com/office/powerpoint/2010/main" val="252947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grpSp>
        <p:nvGrpSpPr>
          <p:cNvPr id="4" name="Group 3"/>
          <p:cNvGrpSpPr/>
          <p:nvPr/>
        </p:nvGrpSpPr>
        <p:grpSpPr>
          <a:xfrm>
            <a:off x="838200" y="1475125"/>
            <a:ext cx="7967663" cy="4708981"/>
            <a:chOff x="838200" y="1475125"/>
            <a:chExt cx="7967663" cy="4708981"/>
          </a:xfrm>
        </p:grpSpPr>
        <p:sp>
          <p:nvSpPr>
            <p:cNvPr id="5" name="TextBox 4"/>
            <p:cNvSpPr txBox="1"/>
            <p:nvPr/>
          </p:nvSpPr>
          <p:spPr>
            <a:xfrm>
              <a:off x="838200" y="1475125"/>
              <a:ext cx="7543798" cy="4708981"/>
            </a:xfrm>
            <a:prstGeom prst="rect">
              <a:avLst/>
            </a:prstGeom>
            <a:noFill/>
          </p:spPr>
          <p:txBody>
            <a:bodyPr wrap="square" rtlCol="0">
              <a:spAutoFit/>
            </a:bodyPr>
            <a:lstStyle/>
            <a:p>
              <a:pPr algn="just"/>
              <a:r>
                <a:rPr lang="en-US" sz="2000" dirty="0" smtClean="0">
                  <a:latin typeface="Calibri" pitchFamily="34" charset="0"/>
                  <a:cs typeface="Calibri" pitchFamily="34" charset="0"/>
                </a:rPr>
                <a:t>Why are we using ANOVA and why not multiple t-tests like we did in case of single sample and two sample ?</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It is simple because the error rate compounds if we use t-test for all pairs. Let’s see how ?</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We have three samples: </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The Pairs for t-test will be:</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Pairwise Comparison means : </a:t>
              </a:r>
              <a:r>
                <a:rPr lang="en-US" sz="2000" b="1" dirty="0" smtClean="0">
                  <a:latin typeface="Calibri" pitchFamily="34" charset="0"/>
                  <a:cs typeface="Calibri" pitchFamily="34" charset="0"/>
                </a:rPr>
                <a:t>Three t-tests ALL with </a:t>
              </a:r>
              <a:r>
                <a:rPr lang="el-GR" sz="2000" dirty="0" smtClean="0">
                  <a:latin typeface="Calibri" pitchFamily="34" charset="0"/>
                  <a:cs typeface="Calibri" pitchFamily="34" charset="0"/>
                </a:rPr>
                <a:t>α</a:t>
              </a:r>
              <a:r>
                <a:rPr lang="en-US" sz="2000" dirty="0" smtClean="0">
                  <a:latin typeface="Calibri" pitchFamily="34" charset="0"/>
                  <a:cs typeface="Calibri" pitchFamily="34" charset="0"/>
                </a:rPr>
                <a:t> = 0.05 </a:t>
              </a:r>
            </a:p>
            <a:p>
              <a:pPr algn="just"/>
              <a:r>
                <a:rPr lang="en-US" sz="2000" dirty="0" smtClean="0">
                  <a:latin typeface="Calibri" pitchFamily="34" charset="0"/>
                  <a:cs typeface="Calibri" pitchFamily="34" charset="0"/>
                </a:rPr>
                <a:t>Alpha is Type I error rate (at 95% Confidence Interval)</a:t>
              </a:r>
            </a:p>
            <a:p>
              <a:pPr algn="just"/>
              <a:endParaRPr lang="en-US" sz="2000" dirty="0" smtClean="0">
                <a:latin typeface="Calibri" pitchFamily="34" charset="0"/>
                <a:cs typeface="Calibri" pitchFamily="34" charset="0"/>
              </a:endParaRPr>
            </a:p>
            <a:p>
              <a:pPr algn="just"/>
              <a:r>
                <a:rPr lang="en-US" sz="2000" dirty="0" smtClean="0">
                  <a:solidFill>
                    <a:srgbClr val="C00000"/>
                  </a:solidFill>
                  <a:latin typeface="Calibri" pitchFamily="34" charset="0"/>
                  <a:cs typeface="Calibri" pitchFamily="34" charset="0"/>
                </a:rPr>
                <a:t>The error compounds with each test: (0.95)*(0.95)*(0.95) = 0.857</a:t>
              </a:r>
            </a:p>
            <a:p>
              <a:pPr algn="just"/>
              <a:r>
                <a:rPr lang="el-GR" sz="2000" dirty="0" smtClean="0">
                  <a:solidFill>
                    <a:srgbClr val="C00000"/>
                  </a:solidFill>
                  <a:latin typeface="Calibri" pitchFamily="34" charset="0"/>
                  <a:cs typeface="Calibri" pitchFamily="34" charset="0"/>
                </a:rPr>
                <a:t>α</a:t>
              </a:r>
              <a:r>
                <a:rPr lang="en-US" sz="2000" dirty="0" smtClean="0">
                  <a:solidFill>
                    <a:srgbClr val="C00000"/>
                  </a:solidFill>
                  <a:latin typeface="Calibri" pitchFamily="34" charset="0"/>
                  <a:cs typeface="Calibri" pitchFamily="34" charset="0"/>
                </a:rPr>
                <a:t> = 1 – 0.857 = 0.143</a:t>
              </a: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629" y="2958028"/>
              <a:ext cx="5082042" cy="85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958974"/>
              <a:ext cx="3352798" cy="295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955977"/>
              <a:ext cx="1490663" cy="25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540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grpSp>
        <p:nvGrpSpPr>
          <p:cNvPr id="11" name="Group 10"/>
          <p:cNvGrpSpPr/>
          <p:nvPr/>
        </p:nvGrpSpPr>
        <p:grpSpPr>
          <a:xfrm>
            <a:off x="838200" y="1320666"/>
            <a:ext cx="8153400" cy="5003934"/>
            <a:chOff x="838200" y="1320666"/>
            <a:chExt cx="8153400" cy="5003934"/>
          </a:xfrm>
        </p:grpSpPr>
        <mc:AlternateContent xmlns:mc="http://schemas.openxmlformats.org/markup-compatibility/2006" xmlns:a14="http://schemas.microsoft.com/office/drawing/2010/main">
          <mc:Choice Requires="a14">
            <p:sp>
              <p:nvSpPr>
                <p:cNvPr id="5" name="TextBox 4"/>
                <p:cNvSpPr txBox="1"/>
                <p:nvPr/>
              </p:nvSpPr>
              <p:spPr>
                <a:xfrm>
                  <a:off x="838200" y="1320666"/>
                  <a:ext cx="7696200" cy="5003934"/>
                </a:xfrm>
                <a:prstGeom prst="rect">
                  <a:avLst/>
                </a:prstGeom>
                <a:noFill/>
              </p:spPr>
              <p:txBody>
                <a:bodyPr wrap="square" rtlCol="0">
                  <a:spAutoFit/>
                </a:bodyPr>
                <a:lstStyle/>
                <a:p>
                  <a:pPr algn="just"/>
                  <a:r>
                    <a:rPr lang="en-US" sz="2000" dirty="0" smtClean="0">
                      <a:latin typeface="Calibri" pitchFamily="34" charset="0"/>
                      <a:cs typeface="Calibri" pitchFamily="34" charset="0"/>
                    </a:rPr>
                    <a:t>ANOVA is a variability ratio (F Ratio): </a:t>
                  </a:r>
                </a:p>
                <a:p>
                  <a:pPr algn="just"/>
                  <a:endParaRPr lang="en-US" sz="2000" dirty="0" smtClean="0">
                    <a:latin typeface="Calibri" pitchFamily="34" charset="0"/>
                    <a:cs typeface="Calibri" pitchFamily="34" charset="0"/>
                  </a:endParaRPr>
                </a:p>
                <a:p>
                  <a:pPr algn="just"/>
                  <a14:m>
                    <m:oMath xmlns:m="http://schemas.openxmlformats.org/officeDocument/2006/math">
                      <m:f>
                        <m:fPr>
                          <m:ctrlPr>
                            <a:rPr lang="en-US" sz="2000" i="1" smtClean="0">
                              <a:latin typeface="Cambria Math"/>
                              <a:cs typeface="Calibri" pitchFamily="34" charset="0"/>
                            </a:rPr>
                          </m:ctrlPr>
                        </m:fPr>
                        <m:num>
                          <m:eqArr>
                            <m:eqArrPr>
                              <m:ctrlPr>
                                <a:rPr lang="en-US" sz="2000" b="0" i="1" smtClean="0">
                                  <a:latin typeface="Cambria Math"/>
                                  <a:cs typeface="Calibri" pitchFamily="34" charset="0"/>
                                </a:rPr>
                              </m:ctrlPr>
                            </m:eqArrPr>
                            <m:e>
                              <m:r>
                                <a:rPr lang="en-US" sz="2000" b="0" i="1" smtClean="0">
                                  <a:latin typeface="Cambria Math"/>
                                  <a:cs typeface="Calibri" pitchFamily="34" charset="0"/>
                                </a:rPr>
                                <m:t>𝑉𝑎𝑟𝑖𝑎𝑏𝑖𝑙𝑖𝑡𝑦</m:t>
                              </m:r>
                              <m:r>
                                <a:rPr lang="en-US" sz="2000" b="0" i="1" smtClean="0">
                                  <a:latin typeface="Cambria Math"/>
                                  <a:cs typeface="Calibri" pitchFamily="34" charset="0"/>
                                </a:rPr>
                                <m:t> </m:t>
                              </m:r>
                            </m:e>
                            <m:e>
                              <m:r>
                                <m:rPr>
                                  <m:sty m:val="p"/>
                                </m:rPr>
                                <a:rPr lang="en-US" sz="2000" b="0" i="0" smtClean="0">
                                  <a:latin typeface="Cambria Math"/>
                                  <a:cs typeface="Calibri" pitchFamily="34" charset="0"/>
                                </a:rPr>
                                <m:t>AMONG</m:t>
                              </m:r>
                              <m:r>
                                <a:rPr lang="en-US" sz="2000" b="0" i="0" smtClean="0">
                                  <a:latin typeface="Cambria Math"/>
                                  <a:cs typeface="Calibri" pitchFamily="34" charset="0"/>
                                </a:rPr>
                                <m:t>/</m:t>
                              </m:r>
                              <m:r>
                                <m:rPr>
                                  <m:sty m:val="p"/>
                                </m:rPr>
                                <a:rPr lang="en-US" sz="2000" b="0" i="0" smtClean="0">
                                  <a:latin typeface="Cambria Math"/>
                                  <a:cs typeface="Calibri" pitchFamily="34" charset="0"/>
                                </a:rPr>
                                <m:t>BETWEEN</m:t>
                              </m:r>
                            </m:e>
                            <m:e>
                              <m:r>
                                <a:rPr lang="en-US" sz="2000" b="0" i="1" smtClean="0">
                                  <a:latin typeface="Cambria Math"/>
                                  <a:cs typeface="Calibri" pitchFamily="34" charset="0"/>
                                </a:rPr>
                                <m:t>𝑡h𝑒</m:t>
                              </m:r>
                              <m:r>
                                <a:rPr lang="en-US" sz="2000" b="0" i="1" smtClean="0">
                                  <a:latin typeface="Cambria Math"/>
                                  <a:cs typeface="Calibri" pitchFamily="34" charset="0"/>
                                </a:rPr>
                                <m:t> </m:t>
                              </m:r>
                              <m:r>
                                <a:rPr lang="en-US" sz="2000" b="0" i="1" smtClean="0">
                                  <a:latin typeface="Cambria Math"/>
                                  <a:cs typeface="Calibri" pitchFamily="34" charset="0"/>
                                </a:rPr>
                                <m:t>𝑚𝑒𝑎𝑛𝑠</m:t>
                              </m:r>
                            </m:e>
                            <m:e>
                              <m:r>
                                <a:rPr lang="en-US" sz="2000" b="0" i="1" smtClean="0">
                                  <a:latin typeface="Cambria Math"/>
                                  <a:cs typeface="Calibri" pitchFamily="34" charset="0"/>
                                </a:rPr>
                                <m:t> </m:t>
                              </m:r>
                            </m:e>
                          </m:eqArr>
                        </m:num>
                        <m:den>
                          <m:eqArr>
                            <m:eqArrPr>
                              <m:ctrlPr>
                                <a:rPr lang="en-US" sz="2000" b="0" i="1" smtClean="0">
                                  <a:latin typeface="Cambria Math"/>
                                  <a:cs typeface="Calibri" pitchFamily="34" charset="0"/>
                                </a:rPr>
                              </m:ctrlPr>
                            </m:eqArrPr>
                            <m:e>
                              <m:r>
                                <a:rPr lang="en-US" sz="2000" b="0" i="1" smtClean="0">
                                  <a:latin typeface="Cambria Math"/>
                                  <a:cs typeface="Calibri" pitchFamily="34" charset="0"/>
                                </a:rPr>
                                <m:t> </m:t>
                              </m:r>
                            </m:e>
                            <m:e>
                              <m:r>
                                <a:rPr lang="en-US" sz="2000" b="0" i="1" smtClean="0">
                                  <a:latin typeface="Cambria Math"/>
                                  <a:cs typeface="Calibri" pitchFamily="34" charset="0"/>
                                </a:rPr>
                                <m:t> </m:t>
                              </m:r>
                            </m:e>
                            <m:e>
                              <m:r>
                                <a:rPr lang="en-US" sz="2000" i="1">
                                  <a:latin typeface="Cambria Math"/>
                                  <a:cs typeface="Calibri" pitchFamily="34" charset="0"/>
                                </a:rPr>
                                <m:t>𝑉𝑎𝑟𝑖𝑎𝑏𝑖𝑙𝑖𝑡𝑦</m:t>
                              </m:r>
                              <m:r>
                                <a:rPr lang="en-US" sz="2000" i="1">
                                  <a:latin typeface="Cambria Math"/>
                                  <a:cs typeface="Calibri" pitchFamily="34" charset="0"/>
                                </a:rPr>
                                <m:t> </m:t>
                              </m:r>
                            </m:e>
                            <m:e>
                              <m:r>
                                <m:rPr>
                                  <m:sty m:val="p"/>
                                </m:rPr>
                                <a:rPr lang="en-US" sz="2000" b="0" i="0" smtClean="0">
                                  <a:latin typeface="Cambria Math"/>
                                  <a:cs typeface="Calibri" pitchFamily="34" charset="0"/>
                                </a:rPr>
                                <m:t>AROUND</m:t>
                              </m:r>
                              <m:r>
                                <a:rPr lang="en-US" sz="2000" b="0" i="0" smtClean="0">
                                  <a:latin typeface="Cambria Math"/>
                                  <a:cs typeface="Calibri" pitchFamily="34" charset="0"/>
                                </a:rPr>
                                <m:t>/</m:t>
                              </m:r>
                              <m:r>
                                <m:rPr>
                                  <m:sty m:val="p"/>
                                </m:rPr>
                                <a:rPr lang="en-US" sz="2000" b="0" i="0" smtClean="0">
                                  <a:latin typeface="Cambria Math"/>
                                  <a:cs typeface="Calibri" pitchFamily="34" charset="0"/>
                                </a:rPr>
                                <m:t>WITHIN</m:t>
                              </m:r>
                            </m:e>
                            <m:e>
                              <m:r>
                                <a:rPr lang="en-US" sz="2000" i="1">
                                  <a:latin typeface="Cambria Math"/>
                                  <a:cs typeface="Calibri" pitchFamily="34" charset="0"/>
                                </a:rPr>
                                <m:t>𝑡h𝑒</m:t>
                              </m:r>
                              <m:r>
                                <a:rPr lang="en-US" sz="2000" i="1">
                                  <a:latin typeface="Cambria Math"/>
                                  <a:cs typeface="Calibri" pitchFamily="34" charset="0"/>
                                </a:rPr>
                                <m:t> </m:t>
                              </m:r>
                              <m:r>
                                <a:rPr lang="en-US" sz="2000" b="0" i="1" smtClean="0">
                                  <a:latin typeface="Cambria Math"/>
                                  <a:cs typeface="Calibri" pitchFamily="34" charset="0"/>
                                </a:rPr>
                                <m:t>𝑑𝑖𝑠𝑡𝑟𝑖𝑏𝑢𝑡𝑖𝑜𝑛</m:t>
                              </m:r>
                            </m:e>
                          </m:eqArr>
                        </m:den>
                      </m:f>
                    </m:oMath>
                  </a14:m>
                  <a:r>
                    <a:rPr lang="en-US" sz="2000" dirty="0" smtClean="0">
                      <a:latin typeface="Calibri" pitchFamily="34" charset="0"/>
                      <a:cs typeface="Calibri" pitchFamily="34" charset="0"/>
                    </a:rPr>
                    <a:t> = </a:t>
                  </a:r>
                  <a14:m>
                    <m:oMath xmlns:m="http://schemas.openxmlformats.org/officeDocument/2006/math">
                      <m:f>
                        <m:fPr>
                          <m:ctrlPr>
                            <a:rPr lang="en-US" sz="2000" i="1">
                              <a:latin typeface="Cambria Math"/>
                              <a:cs typeface="Calibri" pitchFamily="34" charset="0"/>
                            </a:rPr>
                          </m:ctrlPr>
                        </m:fPr>
                        <m:num>
                          <m:eqArr>
                            <m:eqArrPr>
                              <m:ctrlPr>
                                <a:rPr lang="en-US" sz="2000" i="1">
                                  <a:latin typeface="Cambria Math"/>
                                  <a:cs typeface="Calibri" pitchFamily="34" charset="0"/>
                                </a:rPr>
                              </m:ctrlPr>
                            </m:eqArrPr>
                            <m:e>
                              <m:r>
                                <a:rPr lang="en-US" sz="2000" b="0" i="1" smtClean="0">
                                  <a:latin typeface="Cambria Math"/>
                                  <a:cs typeface="Calibri" pitchFamily="34" charset="0"/>
                                </a:rPr>
                                <m:t>𝑉𝑎𝑟𝑖𝑎𝑛𝑐𝑒</m:t>
                              </m:r>
                            </m:e>
                            <m:e>
                              <m:r>
                                <a:rPr lang="en-US" sz="2000" b="0" i="1" smtClean="0">
                                  <a:latin typeface="Cambria Math"/>
                                  <a:cs typeface="Calibri" pitchFamily="34" charset="0"/>
                                </a:rPr>
                                <m:t>𝐵𝑒𝑡𝑤𝑒𝑒𝑛</m:t>
                              </m:r>
                            </m:e>
                            <m:e>
                              <m:r>
                                <a:rPr lang="en-US" sz="2000" b="0" i="1" smtClean="0">
                                  <a:latin typeface="Cambria Math"/>
                                  <a:cs typeface="Calibri" pitchFamily="34" charset="0"/>
                                </a:rPr>
                                <m:t> </m:t>
                              </m:r>
                            </m:e>
                            <m:e>
                              <m:r>
                                <a:rPr lang="en-US" sz="2000" i="1">
                                  <a:latin typeface="Cambria Math"/>
                                  <a:cs typeface="Calibri" pitchFamily="34" charset="0"/>
                                </a:rPr>
                                <m:t> </m:t>
                              </m:r>
                            </m:e>
                          </m:eqArr>
                        </m:num>
                        <m:den>
                          <m:eqArr>
                            <m:eqArrPr>
                              <m:ctrlPr>
                                <a:rPr lang="en-US" sz="2000" b="0" i="1" smtClean="0">
                                  <a:latin typeface="Cambria Math"/>
                                  <a:cs typeface="Calibri" pitchFamily="34" charset="0"/>
                                </a:rPr>
                              </m:ctrlPr>
                            </m:eqArrPr>
                            <m:e>
                              <m:r>
                                <a:rPr lang="en-US" sz="2000" b="0" i="1" smtClean="0">
                                  <a:latin typeface="Cambria Math"/>
                                  <a:cs typeface="Calibri" pitchFamily="34" charset="0"/>
                                </a:rPr>
                                <m:t>𝑉𝑎𝑟𝑖𝑎𝑛𝑐𝑒</m:t>
                              </m:r>
                            </m:e>
                            <m:e>
                              <m:r>
                                <a:rPr lang="en-US" sz="2000" b="0" i="1" smtClean="0">
                                  <a:latin typeface="Cambria Math"/>
                                  <a:cs typeface="Calibri" pitchFamily="34" charset="0"/>
                                </a:rPr>
                                <m:t>𝑊𝑖𝑡h𝑖𝑛</m:t>
                              </m:r>
                            </m:e>
                          </m:eqArr>
                        </m:den>
                      </m:f>
                    </m:oMath>
                  </a14:m>
                  <a:r>
                    <a:rPr lang="en-US" sz="2000" dirty="0">
                      <a:latin typeface="Calibri" pitchFamily="34" charset="0"/>
                      <a:cs typeface="Calibri" pitchFamily="34" charset="0"/>
                    </a:rPr>
                    <a:t> </a:t>
                  </a:r>
                  <a:endParaRPr lang="en-US" sz="2000" dirty="0" smtClean="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smtClean="0">
                    <a:latin typeface="Calibri" pitchFamily="34" charset="0"/>
                    <a:cs typeface="Calibri" pitchFamily="34" charset="0"/>
                  </a:endParaRPr>
                </a:p>
                <a:p>
                  <a:pPr algn="just"/>
                  <a:endParaRPr lang="en-US" sz="2000" i="1" dirty="0" smtClean="0">
                    <a:latin typeface="Cambria Math"/>
                    <a:cs typeface="Calibri" pitchFamily="34" charset="0"/>
                  </a:endParaRPr>
                </a:p>
                <a:p>
                  <a:pPr algn="just"/>
                  <a14:m>
                    <m:oMathPara xmlns:m="http://schemas.openxmlformats.org/officeDocument/2006/math">
                      <m:oMathParaPr>
                        <m:jc m:val="centerGroup"/>
                      </m:oMathParaPr>
                      <m:oMath xmlns:m="http://schemas.openxmlformats.org/officeDocument/2006/math">
                        <m:r>
                          <a:rPr lang="en-US" b="0" i="1" smtClean="0">
                            <a:latin typeface="Cambria Math"/>
                            <a:cs typeface="Calibri" pitchFamily="34" charset="0"/>
                          </a:rPr>
                          <m:t>𝑇𝑜𝑡𝑎𝑙</m:t>
                        </m:r>
                        <m:r>
                          <a:rPr lang="en-US" b="0" i="1" smtClean="0">
                            <a:latin typeface="Cambria Math"/>
                            <a:cs typeface="Calibri" pitchFamily="34" charset="0"/>
                          </a:rPr>
                          <m:t> </m:t>
                        </m:r>
                        <m:r>
                          <a:rPr lang="en-US" b="0" i="1" smtClean="0">
                            <a:latin typeface="Cambria Math"/>
                            <a:cs typeface="Calibri" pitchFamily="34" charset="0"/>
                          </a:rPr>
                          <m:t>𝑉𝑎𝑟𝑖𝑎𝑛𝑐𝑒</m:t>
                        </m:r>
                        <m:r>
                          <a:rPr lang="en-US" i="1" smtClean="0">
                            <a:latin typeface="Cambria Math"/>
                            <a:cs typeface="Calibri" pitchFamily="34" charset="0"/>
                          </a:rPr>
                          <m:t>=</m:t>
                        </m:r>
                        <m:r>
                          <a:rPr lang="en-US" b="0" i="1" smtClean="0">
                            <a:latin typeface="Cambria Math"/>
                            <a:cs typeface="Calibri" pitchFamily="34" charset="0"/>
                          </a:rPr>
                          <m:t>𝑉𝑎𝑟𝑖𝑎𝑛𝑐𝑒</m:t>
                        </m:r>
                        <m:r>
                          <a:rPr lang="en-US" b="0" i="1" smtClean="0">
                            <a:latin typeface="Cambria Math"/>
                            <a:cs typeface="Calibri" pitchFamily="34" charset="0"/>
                          </a:rPr>
                          <m:t> </m:t>
                        </m:r>
                        <m:r>
                          <a:rPr lang="en-US" b="0" i="1" smtClean="0">
                            <a:latin typeface="Cambria Math"/>
                            <a:cs typeface="Calibri" pitchFamily="34" charset="0"/>
                          </a:rPr>
                          <m:t>𝐵𝑒𝑡𝑤𝑒𝑒𝑛</m:t>
                        </m:r>
                        <m:r>
                          <a:rPr lang="en-US" b="0" i="1" smtClean="0">
                            <a:latin typeface="Cambria Math"/>
                            <a:cs typeface="Calibri" pitchFamily="34" charset="0"/>
                          </a:rPr>
                          <m:t>+</m:t>
                        </m:r>
                        <m:r>
                          <a:rPr lang="en-US" b="0" i="1" smtClean="0">
                            <a:latin typeface="Cambria Math"/>
                            <a:cs typeface="Calibri" pitchFamily="34" charset="0"/>
                          </a:rPr>
                          <m:t>𝑉𝑎𝑟𝑖𝑎𝑛𝑐𝑒</m:t>
                        </m:r>
                        <m:r>
                          <a:rPr lang="en-US" b="0" i="1" smtClean="0">
                            <a:latin typeface="Cambria Math"/>
                            <a:cs typeface="Calibri" pitchFamily="34" charset="0"/>
                          </a:rPr>
                          <m:t> </m:t>
                        </m:r>
                        <m:r>
                          <a:rPr lang="en-US" b="0" i="1" smtClean="0">
                            <a:latin typeface="Cambria Math"/>
                            <a:cs typeface="Calibri" pitchFamily="34" charset="0"/>
                          </a:rPr>
                          <m:t>𝑊𝑖𝑡h𝑖𝑛</m:t>
                        </m:r>
                      </m:oMath>
                    </m:oMathPara>
                  </a14:m>
                  <a:endParaRPr lang="en-US" dirty="0" smtClean="0">
                    <a:latin typeface="Calibri" pitchFamily="34" charset="0"/>
                    <a:cs typeface="Calibri" pitchFamily="34" charset="0"/>
                  </a:endParaRPr>
                </a:p>
                <a:p>
                  <a:pPr algn="just"/>
                  <a:r>
                    <a:rPr lang="en-US" dirty="0" smtClean="0">
                      <a:latin typeface="Calibri" pitchFamily="34" charset="0"/>
                      <a:cs typeface="Calibri" pitchFamily="34" charset="0"/>
                    </a:rPr>
                    <a:t>Partitioning – Separating total variance into its component parts</a:t>
                  </a:r>
                </a:p>
                <a:p>
                  <a:pPr algn="just"/>
                  <a:endParaRPr lang="en-US" dirty="0">
                    <a:latin typeface="Calibri" pitchFamily="34" charset="0"/>
                    <a:cs typeface="Calibri" pitchFamily="34" charset="0"/>
                  </a:endParaRPr>
                </a:p>
                <a:p>
                  <a:pPr algn="just"/>
                  <a:r>
                    <a:rPr lang="en-US" dirty="0" smtClean="0">
                      <a:latin typeface="Calibri" pitchFamily="34" charset="0"/>
                      <a:cs typeface="Calibri" pitchFamily="34" charset="0"/>
                    </a:rPr>
                    <a:t>If the ‘Variability BETWEEN the means’ is greater,  numerator will be relatively larger Hence ratio will be much greater than 1. </a:t>
                  </a:r>
                </a:p>
                <a:p>
                  <a:pPr algn="just"/>
                  <a:r>
                    <a:rPr lang="en-US" dirty="0" smtClean="0">
                      <a:latin typeface="Calibri" pitchFamily="34" charset="0"/>
                      <a:cs typeface="Calibri" pitchFamily="34" charset="0"/>
                    </a:rPr>
                    <a:t>i.e. It means, the samples most likely do not come from the common population; </a:t>
                  </a:r>
                  <a:r>
                    <a:rPr lang="en-US" b="1" dirty="0" smtClean="0">
                      <a:latin typeface="Calibri" pitchFamily="34" charset="0"/>
                      <a:cs typeface="Calibri" pitchFamily="34" charset="0"/>
                    </a:rPr>
                    <a:t>REJECT NULL HYPOTHESIS.</a:t>
                  </a:r>
                  <a:endParaRPr lang="en-US" b="1" dirty="0">
                    <a:latin typeface="Calibri" pitchFamily="34" charset="0"/>
                    <a:cs typeface="Calibri"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38200" y="1320666"/>
                  <a:ext cx="7696200" cy="5003934"/>
                </a:xfrm>
                <a:prstGeom prst="rect">
                  <a:avLst/>
                </a:prstGeom>
                <a:blipFill rotWithShape="1">
                  <a:blip r:embed="rId3"/>
                  <a:stretch>
                    <a:fillRect l="-872" t="-609" r="-1268" b="-974"/>
                  </a:stretch>
                </a:blipFill>
              </p:spPr>
              <p:txBody>
                <a:bodyPr/>
                <a:lstStyle/>
                <a:p>
                  <a:r>
                    <a:rPr lang="en-US">
                      <a:noFill/>
                    </a:rPr>
                    <a:t> </a:t>
                  </a:r>
                </a:p>
              </p:txBody>
            </p:sp>
          </mc:Fallback>
        </mc:AlternateContent>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475125"/>
              <a:ext cx="4114800" cy="129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2837177"/>
              <a:ext cx="4114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a:endCxn id="7170" idx="1"/>
            </p:cNvCxnSpPr>
            <p:nvPr/>
          </p:nvCxnSpPr>
          <p:spPr>
            <a:xfrm>
              <a:off x="2362200" y="2124501"/>
              <a:ext cx="2514600" cy="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7171" idx="1"/>
            </p:cNvCxnSpPr>
            <p:nvPr/>
          </p:nvCxnSpPr>
          <p:spPr>
            <a:xfrm>
              <a:off x="2613372" y="3408677"/>
              <a:ext cx="2263428" cy="0"/>
            </a:xfrm>
            <a:prstGeom prst="straightConnector1">
              <a:avLst/>
            </a:prstGeom>
            <a:ln cmpd="sng">
              <a:prstDash val="dash"/>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0130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grpSp>
        <p:nvGrpSpPr>
          <p:cNvPr id="3" name="Group 2"/>
          <p:cNvGrpSpPr/>
          <p:nvPr/>
        </p:nvGrpSpPr>
        <p:grpSpPr>
          <a:xfrm>
            <a:off x="969429" y="1447800"/>
            <a:ext cx="6433257" cy="3733800"/>
            <a:chOff x="969429" y="1447800"/>
            <a:chExt cx="6433257" cy="3733800"/>
          </a:xfrm>
        </p:grpSpPr>
        <mc:AlternateContent xmlns:mc="http://schemas.openxmlformats.org/markup-compatibility/2006" xmlns:a14="http://schemas.microsoft.com/office/drawing/2010/main">
          <mc:Choice Requires="a14">
            <p:sp>
              <p:nvSpPr>
                <p:cNvPr id="5" name="TextBox 4"/>
                <p:cNvSpPr txBox="1"/>
                <p:nvPr/>
              </p:nvSpPr>
              <p:spPr>
                <a:xfrm>
                  <a:off x="1676400" y="1447800"/>
                  <a:ext cx="5181600" cy="874727"/>
                </a:xfrm>
                <a:prstGeom prst="rect">
                  <a:avLst/>
                </a:prstGeom>
                <a:noFill/>
              </p:spPr>
              <p:txBody>
                <a:bodyPr wrap="square" rtlCol="0">
                  <a:spAutoFit/>
                </a:bodyPr>
                <a:lstStyle/>
                <a:p>
                  <a:pPr algn="ctr"/>
                  <a14:m>
                    <m:oMath xmlns:m="http://schemas.openxmlformats.org/officeDocument/2006/math">
                      <m:f>
                        <m:fPr>
                          <m:ctrlPr>
                            <a:rPr lang="en-US" sz="2400" i="1" smtClean="0">
                              <a:latin typeface="Cambria Math"/>
                              <a:cs typeface="Calibri" pitchFamily="34" charset="0"/>
                            </a:rPr>
                          </m:ctrlPr>
                        </m:fPr>
                        <m:num>
                          <m:eqArr>
                            <m:eqArrPr>
                              <m:ctrlPr>
                                <a:rPr lang="en-US" sz="2400" i="1" smtClean="0">
                                  <a:latin typeface="Cambria Math"/>
                                  <a:cs typeface="Calibri" pitchFamily="34" charset="0"/>
                                </a:rPr>
                              </m:ctrlPr>
                            </m:eqArrPr>
                            <m:e>
                              <m:r>
                                <a:rPr lang="en-US" sz="2400" b="0" i="1" smtClean="0">
                                  <a:latin typeface="Cambria Math"/>
                                  <a:cs typeface="Calibri" pitchFamily="34" charset="0"/>
                                </a:rPr>
                                <m:t>𝑉𝑎𝑟𝑖𝑎𝑛𝑐𝑒</m:t>
                              </m:r>
                              <m:r>
                                <a:rPr lang="en-US" sz="2400" b="0" i="1" smtClean="0">
                                  <a:latin typeface="Cambria Math"/>
                                  <a:cs typeface="Calibri" pitchFamily="34" charset="0"/>
                                </a:rPr>
                                <m:t> </m:t>
                              </m:r>
                              <m:r>
                                <a:rPr lang="en-US" sz="2400" b="0" i="1" smtClean="0">
                                  <a:latin typeface="Cambria Math"/>
                                  <a:cs typeface="Calibri" pitchFamily="34" charset="0"/>
                                </a:rPr>
                                <m:t>𝐵𝑒𝑡𝑤𝑒𝑒𝑛</m:t>
                              </m:r>
                            </m:e>
                            <m:e>
                              <m:r>
                                <a:rPr lang="en-US" sz="2400" b="0" i="1" smtClean="0">
                                  <a:latin typeface="Cambria Math"/>
                                  <a:cs typeface="Calibri" pitchFamily="34" charset="0"/>
                                </a:rPr>
                                <m:t> </m:t>
                              </m:r>
                            </m:e>
                            <m:e>
                              <m:r>
                                <a:rPr lang="en-US" sz="2400" b="0" i="1" smtClean="0">
                                  <a:latin typeface="Cambria Math"/>
                                  <a:cs typeface="Calibri" pitchFamily="34" charset="0"/>
                                </a:rPr>
                                <m:t> </m:t>
                              </m:r>
                            </m:e>
                            <m:e>
                              <m:r>
                                <a:rPr lang="en-US" sz="2400" i="1">
                                  <a:latin typeface="Cambria Math"/>
                                  <a:cs typeface="Calibri" pitchFamily="34" charset="0"/>
                                </a:rPr>
                                <m:t> </m:t>
                              </m:r>
                            </m:e>
                          </m:eqArr>
                        </m:num>
                        <m:den>
                          <m:eqArr>
                            <m:eqArrPr>
                              <m:ctrlPr>
                                <a:rPr lang="en-US" sz="2400" b="0" i="1" smtClean="0">
                                  <a:latin typeface="Cambria Math"/>
                                  <a:cs typeface="Calibri" pitchFamily="34" charset="0"/>
                                </a:rPr>
                              </m:ctrlPr>
                            </m:eqArrPr>
                            <m:e>
                              <m:r>
                                <a:rPr lang="en-US" sz="2400" b="0" i="1" smtClean="0">
                                  <a:latin typeface="Cambria Math"/>
                                  <a:cs typeface="Calibri" pitchFamily="34" charset="0"/>
                                </a:rPr>
                                <m:t>𝑉𝑎𝑟𝑖𝑎𝑛𝑐𝑒</m:t>
                              </m:r>
                              <m:r>
                                <a:rPr lang="en-US" sz="2400" b="0" i="1" smtClean="0">
                                  <a:latin typeface="Cambria Math"/>
                                  <a:cs typeface="Calibri" pitchFamily="34" charset="0"/>
                                </a:rPr>
                                <m:t> </m:t>
                              </m:r>
                              <m:r>
                                <a:rPr lang="en-US" sz="2400" b="0" i="1" smtClean="0">
                                  <a:latin typeface="Cambria Math"/>
                                  <a:cs typeface="Calibri" pitchFamily="34" charset="0"/>
                                </a:rPr>
                                <m:t>𝑊𝑖𝑡h𝑖𝑛</m:t>
                              </m:r>
                            </m:e>
                            <m:e>
                              <m:r>
                                <a:rPr lang="en-US" sz="2400" b="0" i="1" smtClean="0">
                                  <a:latin typeface="Cambria Math"/>
                                  <a:cs typeface="Calibri" pitchFamily="34" charset="0"/>
                                </a:rPr>
                                <m:t> </m:t>
                              </m:r>
                            </m:e>
                          </m:eqArr>
                        </m:den>
                      </m:f>
                    </m:oMath>
                  </a14:m>
                  <a:r>
                    <a:rPr lang="en-US" sz="2400" dirty="0">
                      <a:latin typeface="Calibri" pitchFamily="34" charset="0"/>
                      <a:cs typeface="Calibri" pitchFamily="34" charset="0"/>
                    </a:rPr>
                    <a:t> </a:t>
                  </a:r>
                  <a:r>
                    <a:rPr lang="en-US" sz="2400" dirty="0" smtClean="0">
                      <a:latin typeface="Calibri" pitchFamily="34" charset="0"/>
                      <a:cs typeface="Calibri" pitchFamily="34" charset="0"/>
                    </a:rPr>
                    <a:t> =  </a:t>
                  </a:r>
                  <a14:m>
                    <m:oMath xmlns:m="http://schemas.openxmlformats.org/officeDocument/2006/math">
                      <m:f>
                        <m:fPr>
                          <m:ctrlPr>
                            <a:rPr lang="en-US" sz="2400" i="1">
                              <a:latin typeface="Cambria Math"/>
                              <a:cs typeface="Calibri" pitchFamily="34" charset="0"/>
                            </a:rPr>
                          </m:ctrlPr>
                        </m:fPr>
                        <m:num>
                          <m:eqArr>
                            <m:eqArrPr>
                              <m:ctrlPr>
                                <a:rPr lang="en-US" sz="2400" i="1">
                                  <a:latin typeface="Cambria Math"/>
                                  <a:cs typeface="Calibri" pitchFamily="34" charset="0"/>
                                </a:rPr>
                              </m:ctrlPr>
                            </m:eqArrPr>
                            <m:e>
                              <m:r>
                                <a:rPr lang="en-US" sz="2400" i="1">
                                  <a:latin typeface="Cambria Math"/>
                                  <a:cs typeface="Calibri" pitchFamily="34" charset="0"/>
                                </a:rPr>
                                <m:t>𝑉𝑎𝑟𝑖𝑎𝑛𝑐𝑒</m:t>
                              </m:r>
                              <m:r>
                                <a:rPr lang="en-US" sz="2400" i="1">
                                  <a:latin typeface="Cambria Math"/>
                                  <a:cs typeface="Calibri" pitchFamily="34" charset="0"/>
                                </a:rPr>
                                <m:t> </m:t>
                              </m:r>
                              <m:r>
                                <a:rPr lang="en-US" sz="2400" b="0" i="1" smtClean="0">
                                  <a:latin typeface="Cambria Math"/>
                                  <a:cs typeface="Calibri" pitchFamily="34" charset="0"/>
                                </a:rPr>
                                <m:t>𝐴𝑚𝑜𝑛𝑔</m:t>
                              </m:r>
                            </m:e>
                            <m:e>
                              <m:r>
                                <a:rPr lang="en-US" sz="2400" i="1">
                                  <a:latin typeface="Cambria Math"/>
                                  <a:cs typeface="Calibri" pitchFamily="34" charset="0"/>
                                </a:rPr>
                                <m:t> </m:t>
                              </m:r>
                            </m:e>
                            <m:e>
                              <m:r>
                                <a:rPr lang="en-US" sz="2400" i="1">
                                  <a:latin typeface="Cambria Math"/>
                                  <a:cs typeface="Calibri" pitchFamily="34" charset="0"/>
                                </a:rPr>
                                <m:t> </m:t>
                              </m:r>
                            </m:e>
                            <m:e>
                              <m:r>
                                <a:rPr lang="en-US" sz="2400" i="1">
                                  <a:latin typeface="Cambria Math"/>
                                  <a:cs typeface="Calibri" pitchFamily="34" charset="0"/>
                                </a:rPr>
                                <m:t> </m:t>
                              </m:r>
                            </m:e>
                          </m:eqArr>
                        </m:num>
                        <m:den>
                          <m:eqArr>
                            <m:eqArrPr>
                              <m:ctrlPr>
                                <a:rPr lang="en-US" sz="2400" i="1">
                                  <a:latin typeface="Cambria Math"/>
                                  <a:cs typeface="Calibri" pitchFamily="34" charset="0"/>
                                </a:rPr>
                              </m:ctrlPr>
                            </m:eqArrPr>
                            <m:e>
                              <m:r>
                                <a:rPr lang="en-US" sz="2400" i="1">
                                  <a:latin typeface="Cambria Math"/>
                                  <a:cs typeface="Calibri" pitchFamily="34" charset="0"/>
                                </a:rPr>
                                <m:t>𝑉𝑎𝑟𝑖𝑎𝑛𝑐𝑒</m:t>
                              </m:r>
                              <m:r>
                                <a:rPr lang="en-US" sz="2400" i="1">
                                  <a:latin typeface="Cambria Math"/>
                                  <a:cs typeface="Calibri" pitchFamily="34" charset="0"/>
                                </a:rPr>
                                <m:t> </m:t>
                              </m:r>
                              <m:r>
                                <a:rPr lang="en-US" sz="2400" b="0" i="1" smtClean="0">
                                  <a:latin typeface="Cambria Math"/>
                                  <a:cs typeface="Calibri" pitchFamily="34" charset="0"/>
                                </a:rPr>
                                <m:t>𝐴𝑟𝑜𝑢𝑛𝑑</m:t>
                              </m:r>
                            </m:e>
                            <m:e>
                              <m:r>
                                <a:rPr lang="en-US" sz="2400" i="1">
                                  <a:latin typeface="Cambria Math"/>
                                  <a:cs typeface="Calibri" pitchFamily="34" charset="0"/>
                                </a:rPr>
                                <m:t> </m:t>
                              </m:r>
                            </m:e>
                          </m:eqArr>
                        </m:den>
                      </m:f>
                    </m:oMath>
                  </a14:m>
                  <a:r>
                    <a:rPr lang="en-US" sz="2400" dirty="0">
                      <a:latin typeface="Calibri" pitchFamily="34" charset="0"/>
                      <a:cs typeface="Calibri" pitchFamily="34" charset="0"/>
                    </a:rPr>
                    <a:t>  </a:t>
                  </a:r>
                </a:p>
              </p:txBody>
            </p:sp>
          </mc:Choice>
          <mc:Fallback xmlns="">
            <p:sp>
              <p:nvSpPr>
                <p:cNvPr id="5" name="TextBox 4"/>
                <p:cNvSpPr txBox="1">
                  <a:spLocks noRot="1" noChangeAspect="1" noMove="1" noResize="1" noEditPoints="1" noAdjustHandles="1" noChangeArrowheads="1" noChangeShapeType="1" noTextEdit="1"/>
                </p:cNvSpPr>
                <p:nvPr/>
              </p:nvSpPr>
              <p:spPr>
                <a:xfrm>
                  <a:off x="1676400" y="1447800"/>
                  <a:ext cx="5181600" cy="874727"/>
                </a:xfrm>
                <a:prstGeom prst="rect">
                  <a:avLst/>
                </a:prstGeom>
                <a:blipFill rotWithShape="1">
                  <a:blip r:embed="rId3"/>
                  <a:stretch>
                    <a:fillRect b="-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69429" y="2596277"/>
                  <a:ext cx="3287886" cy="2218749"/>
                </a:xfrm>
                <a:prstGeom prst="rect">
                  <a:avLst/>
                </a:prstGeom>
                <a:noFill/>
              </p:spPr>
              <p:txBody>
                <a:bodyPr wrap="square" rtlCol="0">
                  <a:spAutoFit/>
                </a:bodyPr>
                <a:lstStyle/>
                <a:p>
                  <a:pPr algn="just"/>
                  <a14:m>
                    <m:oMathPara xmlns:m="http://schemas.openxmlformats.org/officeDocument/2006/math">
                      <m:oMathParaPr>
                        <m:jc m:val="left"/>
                      </m:oMathParaPr>
                      <m:oMath xmlns:m="http://schemas.openxmlformats.org/officeDocument/2006/math">
                        <m:f>
                          <m:fPr>
                            <m:ctrlPr>
                              <a:rPr lang="en-US" i="1" smtClean="0">
                                <a:latin typeface="Cambria Math"/>
                                <a:cs typeface="Calibri" pitchFamily="34" charset="0"/>
                              </a:rPr>
                            </m:ctrlPr>
                          </m:fPr>
                          <m:num>
                            <m:r>
                              <a:rPr lang="en-US" b="0" i="1" smtClean="0">
                                <a:latin typeface="Cambria Math"/>
                                <a:cs typeface="Calibri" pitchFamily="34" charset="0"/>
                              </a:rPr>
                              <m:t>𝐿𝐴𝑅𝐺𝐸</m:t>
                            </m:r>
                          </m:num>
                          <m:den>
                            <m:r>
                              <a:rPr lang="en-US" b="0" i="1" smtClean="0">
                                <a:latin typeface="Cambria Math"/>
                                <a:cs typeface="Calibri" pitchFamily="34" charset="0"/>
                              </a:rPr>
                              <m:t>𝑠𝑚𝑎𝑙𝑙</m:t>
                            </m:r>
                          </m:den>
                        </m:f>
                        <m:r>
                          <a:rPr lang="en-US" i="1">
                            <a:latin typeface="Cambria Math"/>
                            <a:cs typeface="Calibri" pitchFamily="34" charset="0"/>
                          </a:rPr>
                          <m:t>=</m:t>
                        </m:r>
                        <m:r>
                          <a:rPr lang="en-US" i="1">
                            <a:latin typeface="Cambria Math"/>
                            <a:cs typeface="Calibri" pitchFamily="34" charset="0"/>
                          </a:rPr>
                          <m:t>𝑅𝑒𝑗𝑒𝑐𝑡</m:t>
                        </m:r>
                        <m:r>
                          <m:rPr>
                            <m:nor/>
                          </m:rPr>
                          <a:rPr lang="en-US">
                            <a:latin typeface="Cambria Math"/>
                            <a:cs typeface="Calibri" pitchFamily="34" charset="0"/>
                          </a:rPr>
                          <m:t> </m:t>
                        </m:r>
                        <m:r>
                          <m:rPr>
                            <m:nor/>
                          </m:rPr>
                          <a:rPr lang="en-US" i="1" dirty="0">
                            <a:latin typeface="Calibri" pitchFamily="34" charset="0"/>
                            <a:cs typeface="Calibri" pitchFamily="34" charset="0"/>
                          </a:rPr>
                          <m:t>H</m:t>
                        </m:r>
                        <m:r>
                          <m:rPr>
                            <m:nor/>
                          </m:rPr>
                          <a:rPr lang="en-US" i="1" baseline="-25000" dirty="0">
                            <a:latin typeface="Calibri" pitchFamily="34" charset="0"/>
                            <a:cs typeface="Calibri" pitchFamily="34" charset="0"/>
                          </a:rPr>
                          <m:t>0</m:t>
                        </m:r>
                      </m:oMath>
                    </m:oMathPara>
                  </a14:m>
                  <a:endParaRPr lang="en-US" dirty="0">
                    <a:latin typeface="Calibri" pitchFamily="34" charset="0"/>
                    <a:cs typeface="Calibri" pitchFamily="34" charset="0"/>
                  </a:endParaRPr>
                </a:p>
                <a:p>
                  <a:pPr algn="just"/>
                  <a:endParaRPr lang="en-US" i="1" dirty="0">
                    <a:latin typeface="Cambria Math"/>
                    <a:cs typeface="Calibri" pitchFamily="34" charset="0"/>
                  </a:endParaRPr>
                </a:p>
                <a:p>
                  <a:pPr algn="just"/>
                  <a14:m>
                    <m:oMathPara xmlns:m="http://schemas.openxmlformats.org/officeDocument/2006/math">
                      <m:oMathParaPr>
                        <m:jc m:val="left"/>
                      </m:oMathParaPr>
                      <m:oMath xmlns:m="http://schemas.openxmlformats.org/officeDocument/2006/math">
                        <m:f>
                          <m:fPr>
                            <m:ctrlPr>
                              <a:rPr lang="en-US" i="1">
                                <a:latin typeface="Cambria Math"/>
                                <a:cs typeface="Calibri" pitchFamily="34" charset="0"/>
                              </a:rPr>
                            </m:ctrlPr>
                          </m:fPr>
                          <m:num>
                            <m:r>
                              <a:rPr lang="en-US" b="0" i="1" smtClean="0">
                                <a:latin typeface="Cambria Math"/>
                                <a:cs typeface="Calibri" pitchFamily="34" charset="0"/>
                              </a:rPr>
                              <m:t>𝑠𝑖𝑚𝑖𝑙𝑎𝑟</m:t>
                            </m:r>
                          </m:num>
                          <m:den>
                            <m:r>
                              <a:rPr lang="en-US" b="0" i="1" smtClean="0">
                                <a:latin typeface="Cambria Math"/>
                                <a:cs typeface="Calibri" pitchFamily="34" charset="0"/>
                              </a:rPr>
                              <m:t>𝑠𝑖𝑚𝑖𝑙𝑎𝑟</m:t>
                            </m:r>
                          </m:den>
                        </m:f>
                        <m:r>
                          <a:rPr lang="en-US" b="0" i="1" smtClean="0">
                            <a:latin typeface="Cambria Math"/>
                            <a:cs typeface="Calibri" pitchFamily="34" charset="0"/>
                          </a:rPr>
                          <m:t>=</m:t>
                        </m:r>
                        <m:r>
                          <a:rPr lang="en-US" b="0" i="1" smtClean="0">
                            <a:latin typeface="Cambria Math"/>
                            <a:cs typeface="Calibri" pitchFamily="34" charset="0"/>
                          </a:rPr>
                          <m:t>𝐹𝑎𝑖𝑙</m:t>
                        </m:r>
                        <m:r>
                          <a:rPr lang="en-US" b="0" i="1" smtClean="0">
                            <a:latin typeface="Cambria Math"/>
                            <a:cs typeface="Calibri" pitchFamily="34" charset="0"/>
                          </a:rPr>
                          <m:t> </m:t>
                        </m:r>
                        <m:r>
                          <a:rPr lang="en-US" b="0" i="1" smtClean="0">
                            <a:latin typeface="Cambria Math"/>
                            <a:cs typeface="Calibri" pitchFamily="34" charset="0"/>
                          </a:rPr>
                          <m:t>𝑡𝑜</m:t>
                        </m:r>
                        <m:r>
                          <a:rPr lang="en-US" b="0" i="1" smtClean="0">
                            <a:latin typeface="Cambria Math"/>
                            <a:cs typeface="Calibri" pitchFamily="34" charset="0"/>
                          </a:rPr>
                          <m:t> </m:t>
                        </m:r>
                        <m:r>
                          <a:rPr lang="en-US" b="0" i="1" smtClean="0">
                            <a:latin typeface="Cambria Math"/>
                            <a:cs typeface="Calibri" pitchFamily="34" charset="0"/>
                          </a:rPr>
                          <m:t>𝑅𝑒𝑗𝑒𝑐𝑡</m:t>
                        </m:r>
                        <m:r>
                          <m:rPr>
                            <m:nor/>
                          </m:rPr>
                          <a:rPr lang="en-US" b="0" i="0" smtClean="0">
                            <a:latin typeface="Cambria Math"/>
                            <a:cs typeface="Calibri" pitchFamily="34" charset="0"/>
                          </a:rPr>
                          <m:t> </m:t>
                        </m:r>
                        <m:r>
                          <m:rPr>
                            <m:nor/>
                          </m:rPr>
                          <a:rPr lang="en-US" i="1" dirty="0">
                            <a:latin typeface="Calibri" pitchFamily="34" charset="0"/>
                            <a:cs typeface="Calibri" pitchFamily="34" charset="0"/>
                          </a:rPr>
                          <m:t>H</m:t>
                        </m:r>
                        <m:r>
                          <m:rPr>
                            <m:nor/>
                          </m:rPr>
                          <a:rPr lang="en-US" i="1" baseline="-25000" dirty="0" smtClean="0">
                            <a:latin typeface="Calibri" pitchFamily="34" charset="0"/>
                            <a:cs typeface="Calibri" pitchFamily="34" charset="0"/>
                          </a:rPr>
                          <m:t>0</m:t>
                        </m:r>
                      </m:oMath>
                    </m:oMathPara>
                  </a14:m>
                  <a:endParaRPr lang="en-US" baseline="-25000" dirty="0" smtClean="0">
                    <a:latin typeface="Calibri" pitchFamily="34" charset="0"/>
                    <a:cs typeface="Calibri" pitchFamily="34" charset="0"/>
                  </a:endParaRPr>
                </a:p>
                <a:p>
                  <a:pPr algn="just"/>
                  <a:endParaRPr lang="en-US" dirty="0" smtClean="0">
                    <a:latin typeface="Calibri" pitchFamily="34" charset="0"/>
                    <a:cs typeface="Calibri" pitchFamily="34" charset="0"/>
                  </a:endParaRPr>
                </a:p>
                <a:p>
                  <a:pPr algn="just"/>
                  <a14:m>
                    <m:oMathPara xmlns:m="http://schemas.openxmlformats.org/officeDocument/2006/math">
                      <m:oMathParaPr>
                        <m:jc m:val="left"/>
                      </m:oMathParaPr>
                      <m:oMath xmlns:m="http://schemas.openxmlformats.org/officeDocument/2006/math">
                        <m:f>
                          <m:fPr>
                            <m:ctrlPr>
                              <a:rPr lang="en-US" i="1">
                                <a:latin typeface="Cambria Math"/>
                                <a:cs typeface="Calibri" pitchFamily="34" charset="0"/>
                              </a:rPr>
                            </m:ctrlPr>
                          </m:fPr>
                          <m:num>
                            <m:r>
                              <a:rPr lang="en-US" b="0" i="1" smtClean="0">
                                <a:latin typeface="Cambria Math"/>
                                <a:cs typeface="Calibri" pitchFamily="34" charset="0"/>
                              </a:rPr>
                              <m:t>𝑠𝑚𝑎𝑙𝑙</m:t>
                            </m:r>
                          </m:num>
                          <m:den>
                            <m:r>
                              <a:rPr lang="en-US" b="0" i="1" smtClean="0">
                                <a:latin typeface="Cambria Math"/>
                                <a:cs typeface="Calibri" pitchFamily="34" charset="0"/>
                              </a:rPr>
                              <m:t>𝐿𝐴𝑅𝐺𝐸</m:t>
                            </m:r>
                          </m:den>
                        </m:f>
                        <m:r>
                          <a:rPr lang="en-US" i="1">
                            <a:latin typeface="Cambria Math"/>
                            <a:cs typeface="Calibri" pitchFamily="34" charset="0"/>
                          </a:rPr>
                          <m:t>=</m:t>
                        </m:r>
                        <m:r>
                          <a:rPr lang="en-US" i="1">
                            <a:latin typeface="Cambria Math"/>
                            <a:cs typeface="Calibri" pitchFamily="34" charset="0"/>
                          </a:rPr>
                          <m:t>𝐹𝑎𝑖𝑙</m:t>
                        </m:r>
                        <m:r>
                          <a:rPr lang="en-US" i="1">
                            <a:latin typeface="Cambria Math"/>
                            <a:cs typeface="Calibri" pitchFamily="34" charset="0"/>
                          </a:rPr>
                          <m:t> </m:t>
                        </m:r>
                        <m:r>
                          <a:rPr lang="en-US" i="1">
                            <a:latin typeface="Cambria Math"/>
                            <a:cs typeface="Calibri" pitchFamily="34" charset="0"/>
                          </a:rPr>
                          <m:t>𝑡𝑜</m:t>
                        </m:r>
                        <m:r>
                          <a:rPr lang="en-US" i="1">
                            <a:latin typeface="Cambria Math"/>
                            <a:cs typeface="Calibri" pitchFamily="34" charset="0"/>
                          </a:rPr>
                          <m:t> </m:t>
                        </m:r>
                        <m:r>
                          <a:rPr lang="en-US" i="1">
                            <a:latin typeface="Cambria Math"/>
                            <a:cs typeface="Calibri" pitchFamily="34" charset="0"/>
                          </a:rPr>
                          <m:t>𝑅𝑒𝑗𝑒𝑐𝑡</m:t>
                        </m:r>
                        <m:r>
                          <m:rPr>
                            <m:nor/>
                          </m:rPr>
                          <a:rPr lang="en-US">
                            <a:latin typeface="Cambria Math"/>
                            <a:cs typeface="Calibri" pitchFamily="34" charset="0"/>
                          </a:rPr>
                          <m:t> </m:t>
                        </m:r>
                        <m:r>
                          <m:rPr>
                            <m:nor/>
                          </m:rPr>
                          <a:rPr lang="en-US" i="1" dirty="0">
                            <a:latin typeface="Calibri" pitchFamily="34" charset="0"/>
                            <a:cs typeface="Calibri" pitchFamily="34" charset="0"/>
                          </a:rPr>
                          <m:t>H</m:t>
                        </m:r>
                        <m:r>
                          <m:rPr>
                            <m:nor/>
                          </m:rPr>
                          <a:rPr lang="en-US" i="1" baseline="-25000" dirty="0">
                            <a:latin typeface="Calibri" pitchFamily="34" charset="0"/>
                            <a:cs typeface="Calibri" pitchFamily="34" charset="0"/>
                          </a:rPr>
                          <m:t>0</m:t>
                        </m:r>
                      </m:oMath>
                    </m:oMathPara>
                  </a14:m>
                  <a:endParaRPr lang="en-US" dirty="0">
                    <a:latin typeface="Calibri" pitchFamily="34" charset="0"/>
                    <a:cs typeface="Calibri"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69429" y="2596277"/>
                  <a:ext cx="3287886" cy="2218749"/>
                </a:xfrm>
                <a:prstGeom prst="rect">
                  <a:avLst/>
                </a:prstGeom>
                <a:blipFill rotWithShape="1">
                  <a:blip r:embed="rId4"/>
                  <a:stretch>
                    <a:fillRect l="-1484"/>
                  </a:stretch>
                </a:blipFill>
              </p:spPr>
              <p:txBody>
                <a:bodyPr/>
                <a:lstStyle/>
                <a:p>
                  <a:r>
                    <a:rPr lang="en-US">
                      <a:noFill/>
                    </a:rPr>
                    <a:t> </a:t>
                  </a:r>
                </a:p>
              </p:txBody>
            </p:sp>
          </mc:Fallback>
        </mc:AlternateContent>
        <p:sp>
          <p:nvSpPr>
            <p:cNvPr id="12" name="TextBox 11"/>
            <p:cNvSpPr txBox="1"/>
            <p:nvPr/>
          </p:nvSpPr>
          <p:spPr>
            <a:xfrm>
              <a:off x="4114800" y="2596277"/>
              <a:ext cx="3287886" cy="2585323"/>
            </a:xfrm>
            <a:prstGeom prst="rect">
              <a:avLst/>
            </a:prstGeom>
            <a:noFill/>
          </p:spPr>
          <p:txBody>
            <a:bodyPr wrap="square" rtlCol="0">
              <a:spAutoFit/>
            </a:bodyPr>
            <a:lstStyle/>
            <a:p>
              <a:pPr algn="just"/>
              <a:r>
                <a:rPr lang="en-US" dirty="0" smtClean="0">
                  <a:latin typeface="Calibri" pitchFamily="34" charset="0"/>
                  <a:cs typeface="Calibri" pitchFamily="34" charset="0"/>
                </a:rPr>
                <a:t>At least one mean is an outlier</a:t>
              </a:r>
            </a:p>
            <a:p>
              <a:pPr algn="just"/>
              <a:endParaRPr lang="en-US" dirty="0" smtClean="0">
                <a:latin typeface="Calibri" pitchFamily="34" charset="0"/>
                <a:cs typeface="Calibri" pitchFamily="34" charset="0"/>
              </a:endParaRPr>
            </a:p>
            <a:p>
              <a:pPr algn="just"/>
              <a:r>
                <a:rPr lang="en-US" dirty="0" smtClean="0">
                  <a:latin typeface="Calibri" pitchFamily="34" charset="0"/>
                  <a:cs typeface="Calibri" pitchFamily="34" charset="0"/>
                </a:rPr>
                <a:t>Means are fairly close to overall mean and distributions overlap a bit</a:t>
              </a:r>
              <a:endParaRPr lang="en-US" dirty="0">
                <a:latin typeface="Calibri" pitchFamily="34" charset="0"/>
                <a:cs typeface="Calibri" pitchFamily="34" charset="0"/>
              </a:endParaRPr>
            </a:p>
            <a:p>
              <a:pPr algn="just"/>
              <a:endParaRPr lang="en-US" dirty="0" smtClean="0">
                <a:latin typeface="Calibri" pitchFamily="34" charset="0"/>
                <a:cs typeface="Calibri" pitchFamily="34" charset="0"/>
              </a:endParaRPr>
            </a:p>
            <a:p>
              <a:pPr algn="just"/>
              <a:r>
                <a:rPr lang="en-US" dirty="0" smtClean="0">
                  <a:latin typeface="Calibri" pitchFamily="34" charset="0"/>
                  <a:cs typeface="Calibri" pitchFamily="34" charset="0"/>
                </a:rPr>
                <a:t>Means are very close to overall mean and the distributions melt together.</a:t>
              </a:r>
              <a:endParaRPr lang="en-US" dirty="0">
                <a:latin typeface="Calibri" pitchFamily="34" charset="0"/>
                <a:cs typeface="Calibri" pitchFamily="34" charset="0"/>
              </a:endParaRPr>
            </a:p>
          </p:txBody>
        </p:sp>
      </p:grpSp>
    </p:spTree>
    <p:extLst>
      <p:ext uri="{BB962C8B-B14F-4D97-AF65-F5344CB8AC3E}">
        <p14:creationId xmlns:p14="http://schemas.microsoft.com/office/powerpoint/2010/main" val="15134254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3124199"/>
            <a:ext cx="3215752" cy="646331"/>
          </a:xfrm>
          <a:prstGeom prst="rect">
            <a:avLst/>
          </a:prstGeom>
          <a:noFill/>
        </p:spPr>
        <p:txBody>
          <a:bodyPr wrap="none" rtlCol="0">
            <a:spAutoFit/>
          </a:bodyPr>
          <a:lstStyle/>
          <a:p>
            <a:r>
              <a:rPr lang="en-US" sz="3600" dirty="0" smtClean="0">
                <a:latin typeface="Calibri" pitchFamily="34" charset="0"/>
                <a:cs typeface="Calibri" pitchFamily="34" charset="0"/>
              </a:rPr>
              <a:t>Types of ANOVA</a:t>
            </a:r>
            <a:endParaRPr lang="en-US" sz="3600" dirty="0">
              <a:latin typeface="Calibri" pitchFamily="34" charset="0"/>
              <a:cs typeface="Calibri" pitchFamily="34" charset="0"/>
            </a:endParaRPr>
          </a:p>
        </p:txBody>
      </p:sp>
    </p:spTree>
    <p:extLst>
      <p:ext uri="{BB962C8B-B14F-4D97-AF65-F5344CB8AC3E}">
        <p14:creationId xmlns:p14="http://schemas.microsoft.com/office/powerpoint/2010/main" val="39890338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215752" cy="646331"/>
          </a:xfrm>
          <a:prstGeom prst="rect">
            <a:avLst/>
          </a:prstGeom>
          <a:noFill/>
        </p:spPr>
        <p:txBody>
          <a:bodyPr wrap="none" rtlCol="0">
            <a:spAutoFit/>
          </a:bodyPr>
          <a:lstStyle/>
          <a:p>
            <a:r>
              <a:rPr lang="en-US" sz="3600" dirty="0" smtClean="0">
                <a:latin typeface="Calibri" pitchFamily="34" charset="0"/>
                <a:cs typeface="Calibri" pitchFamily="34" charset="0"/>
              </a:rPr>
              <a:t>Types of ANOVA</a:t>
            </a:r>
            <a:endParaRPr lang="en-US" sz="3600" dirty="0">
              <a:latin typeface="Calibri" pitchFamily="34" charset="0"/>
              <a:cs typeface="Calibri" pitchFamily="34" charset="0"/>
            </a:endParaRPr>
          </a:p>
        </p:txBody>
      </p:sp>
      <p:sp>
        <p:nvSpPr>
          <p:cNvPr id="3" name="TextBox 2"/>
          <p:cNvSpPr txBox="1"/>
          <p:nvPr/>
        </p:nvSpPr>
        <p:spPr>
          <a:xfrm>
            <a:off x="838200" y="1472432"/>
            <a:ext cx="7543798" cy="1384995"/>
          </a:xfrm>
          <a:prstGeom prst="rect">
            <a:avLst/>
          </a:prstGeom>
          <a:noFill/>
        </p:spPr>
        <p:txBody>
          <a:bodyPr wrap="square" rtlCol="0">
            <a:spAutoFit/>
          </a:bodyPr>
          <a:lstStyle/>
          <a:p>
            <a:pPr algn="just"/>
            <a:r>
              <a:rPr lang="en-US" sz="2400" dirty="0" smtClean="0">
                <a:latin typeface="Calibri" pitchFamily="34" charset="0"/>
                <a:cs typeface="Calibri" pitchFamily="34" charset="0"/>
              </a:rPr>
              <a:t>Types of ANOVA</a:t>
            </a:r>
          </a:p>
          <a:p>
            <a:pPr marL="342900" indent="-342900" algn="just">
              <a:buFont typeface="Arial" pitchFamily="34" charset="0"/>
              <a:buChar char="•"/>
            </a:pPr>
            <a:r>
              <a:rPr lang="en-US" sz="2000" dirty="0" smtClean="0">
                <a:latin typeface="Calibri" pitchFamily="34" charset="0"/>
                <a:cs typeface="Calibri" pitchFamily="34" charset="0"/>
              </a:rPr>
              <a:t>One Way ANOVA  </a:t>
            </a:r>
            <a:r>
              <a:rPr lang="en-US" i="1" dirty="0">
                <a:latin typeface="Calibri" pitchFamily="34" charset="0"/>
                <a:cs typeface="Calibri" pitchFamily="34" charset="0"/>
              </a:rPr>
              <a:t>(</a:t>
            </a:r>
            <a:r>
              <a:rPr lang="en-US" i="1" dirty="0" smtClean="0">
                <a:latin typeface="Calibri" pitchFamily="34" charset="0"/>
                <a:cs typeface="Calibri" pitchFamily="34" charset="0"/>
              </a:rPr>
              <a:t>One Factor ANOVA)</a:t>
            </a:r>
          </a:p>
          <a:p>
            <a:pPr marL="342900" indent="-342900" algn="just">
              <a:buFont typeface="Arial" pitchFamily="34" charset="0"/>
              <a:buChar char="•"/>
            </a:pPr>
            <a:r>
              <a:rPr lang="en-US" sz="2000" dirty="0" smtClean="0">
                <a:latin typeface="Calibri" pitchFamily="34" charset="0"/>
                <a:cs typeface="Calibri" pitchFamily="34" charset="0"/>
              </a:rPr>
              <a:t>Two way ANOVA without Replication </a:t>
            </a:r>
            <a:r>
              <a:rPr lang="en-US" i="1" dirty="0">
                <a:latin typeface="Calibri" pitchFamily="34" charset="0"/>
                <a:cs typeface="Calibri" pitchFamily="34" charset="0"/>
              </a:rPr>
              <a:t>(</a:t>
            </a:r>
            <a:r>
              <a:rPr lang="en-US" i="1" dirty="0" smtClean="0">
                <a:latin typeface="Calibri" pitchFamily="34" charset="0"/>
                <a:cs typeface="Calibri" pitchFamily="34" charset="0"/>
              </a:rPr>
              <a:t>Two Factor ANOVA)</a:t>
            </a:r>
            <a:endParaRPr lang="en-US" sz="2000" i="1" dirty="0" smtClean="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Two way ANOVA with Replication </a:t>
            </a:r>
            <a:r>
              <a:rPr lang="en-US" i="1" dirty="0">
                <a:latin typeface="Calibri" pitchFamily="34" charset="0"/>
                <a:cs typeface="Calibri" pitchFamily="34" charset="0"/>
              </a:rPr>
              <a:t>(Two Factor ANOVA</a:t>
            </a:r>
            <a:r>
              <a:rPr lang="en-US" i="1" dirty="0" smtClean="0">
                <a:latin typeface="Calibri" pitchFamily="34" charset="0"/>
                <a:cs typeface="Calibri" pitchFamily="34" charset="0"/>
              </a:rPr>
              <a:t>)</a:t>
            </a:r>
            <a:endParaRPr lang="en-US" sz="2400" i="1" dirty="0">
              <a:latin typeface="Calibri" pitchFamily="34" charset="0"/>
              <a:cs typeface="Calibri" pitchFamily="34" charset="0"/>
            </a:endParaRPr>
          </a:p>
        </p:txBody>
      </p:sp>
    </p:spTree>
    <p:extLst>
      <p:ext uri="{BB962C8B-B14F-4D97-AF65-F5344CB8AC3E}">
        <p14:creationId xmlns:p14="http://schemas.microsoft.com/office/powerpoint/2010/main" val="14125557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2832186" cy="646331"/>
          </a:xfrm>
          <a:prstGeom prst="rect">
            <a:avLst/>
          </a:prstGeom>
          <a:noFill/>
        </p:spPr>
        <p:txBody>
          <a:bodyPr wrap="none" rtlCol="0">
            <a:spAutoFit/>
          </a:bodyPr>
          <a:lstStyle/>
          <a:p>
            <a:r>
              <a:rPr lang="en-US" sz="3600" dirty="0" smtClean="0">
                <a:latin typeface="Calibri" pitchFamily="34" charset="0"/>
                <a:cs typeface="Calibri" pitchFamily="34" charset="0"/>
              </a:rPr>
              <a:t>Why ANOVA ?</a:t>
            </a:r>
            <a:endParaRPr lang="en-US" sz="3600" dirty="0">
              <a:latin typeface="Calibri" pitchFamily="34" charset="0"/>
              <a:cs typeface="Calibri" pitchFamily="34" charset="0"/>
            </a:endParaRPr>
          </a:p>
        </p:txBody>
      </p:sp>
      <p:sp>
        <p:nvSpPr>
          <p:cNvPr id="3" name="TextBox 2"/>
          <p:cNvSpPr txBox="1"/>
          <p:nvPr/>
        </p:nvSpPr>
        <p:spPr>
          <a:xfrm>
            <a:off x="838200" y="1475125"/>
            <a:ext cx="7543798" cy="3477875"/>
          </a:xfrm>
          <a:prstGeom prst="rect">
            <a:avLst/>
          </a:prstGeom>
          <a:noFill/>
        </p:spPr>
        <p:txBody>
          <a:bodyPr wrap="square" rtlCol="0">
            <a:spAutoFit/>
          </a:bodyPr>
          <a:lstStyle/>
          <a:p>
            <a:pPr marL="342900" indent="-342900" algn="just">
              <a:buFont typeface="Arial" pitchFamily="34" charset="0"/>
              <a:buChar char="•"/>
            </a:pPr>
            <a:r>
              <a:rPr lang="en-US" sz="2000" dirty="0" smtClean="0">
                <a:latin typeface="Calibri" pitchFamily="34" charset="0"/>
                <a:cs typeface="Calibri" pitchFamily="34" charset="0"/>
              </a:rPr>
              <a:t>Using various tests for Hypothesis, we have been comparing two populations.</a:t>
            </a:r>
          </a:p>
          <a:p>
            <a:pPr marL="800100" indent="-342900" algn="just">
              <a:buFont typeface="Arial" pitchFamily="34" charset="0"/>
              <a:buChar char="•"/>
            </a:pPr>
            <a:r>
              <a:rPr lang="en-US" sz="2000" dirty="0" smtClean="0">
                <a:latin typeface="Calibri" pitchFamily="34" charset="0"/>
                <a:cs typeface="Calibri" pitchFamily="34" charset="0"/>
              </a:rPr>
              <a:t>	Independent Samples t-test (random)</a:t>
            </a:r>
          </a:p>
          <a:p>
            <a:pPr marL="800100" indent="-342900" algn="just">
              <a:buFont typeface="Arial" pitchFamily="34" charset="0"/>
              <a:buChar char="•"/>
            </a:pPr>
            <a:r>
              <a:rPr lang="en-US" sz="2000" dirty="0" smtClean="0">
                <a:latin typeface="Calibri" pitchFamily="34" charset="0"/>
                <a:cs typeface="Calibri" pitchFamily="34" charset="0"/>
              </a:rPr>
              <a:t>	Matched sample t-test (paired)</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However, this limit us to the comparison of two populations only.</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If you wish to compare the means of more than two populations each containing several levels or subgroups we use ANOVA</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b="1" dirty="0" smtClean="0">
                <a:latin typeface="Calibri" pitchFamily="34" charset="0"/>
                <a:cs typeface="Calibri" pitchFamily="34" charset="0"/>
              </a:rPr>
              <a:t>AN</a:t>
            </a:r>
            <a:r>
              <a:rPr lang="en-US" sz="2000" dirty="0" smtClean="0">
                <a:latin typeface="Calibri" pitchFamily="34" charset="0"/>
                <a:cs typeface="Calibri" pitchFamily="34" charset="0"/>
              </a:rPr>
              <a:t>alysis </a:t>
            </a:r>
            <a:r>
              <a:rPr lang="en-US" sz="2000" b="1" dirty="0" smtClean="0">
                <a:latin typeface="Calibri" pitchFamily="34" charset="0"/>
                <a:cs typeface="Calibri" pitchFamily="34" charset="0"/>
              </a:rPr>
              <a:t>O</a:t>
            </a:r>
            <a:r>
              <a:rPr lang="en-US" sz="2000" dirty="0" smtClean="0">
                <a:latin typeface="Calibri" pitchFamily="34" charset="0"/>
                <a:cs typeface="Calibri" pitchFamily="34" charset="0"/>
              </a:rPr>
              <a:t>f </a:t>
            </a:r>
            <a:r>
              <a:rPr lang="en-US" sz="2000" b="1" dirty="0" smtClean="0">
                <a:latin typeface="Calibri" pitchFamily="34" charset="0"/>
                <a:cs typeface="Calibri" pitchFamily="34" charset="0"/>
              </a:rPr>
              <a:t>VA</a:t>
            </a:r>
            <a:r>
              <a:rPr lang="en-US" sz="2000" dirty="0" smtClean="0">
                <a:latin typeface="Calibri" pitchFamily="34" charset="0"/>
                <a:cs typeface="Calibri" pitchFamily="34" charset="0"/>
              </a:rPr>
              <a:t>riance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799206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3" name="TextBox 2"/>
          <p:cNvSpPr txBox="1"/>
          <p:nvPr/>
        </p:nvSpPr>
        <p:spPr>
          <a:xfrm>
            <a:off x="838200" y="1475125"/>
            <a:ext cx="7543798" cy="2554545"/>
          </a:xfrm>
          <a:prstGeom prst="rect">
            <a:avLst/>
          </a:prstGeom>
          <a:noFill/>
        </p:spPr>
        <p:txBody>
          <a:bodyPr wrap="square" rtlCol="0">
            <a:spAutoFit/>
          </a:bodyPr>
          <a:lstStyle/>
          <a:p>
            <a:pPr algn="just"/>
            <a:r>
              <a:rPr lang="en-US" sz="2000" dirty="0" smtClean="0">
                <a:latin typeface="Calibri" pitchFamily="34" charset="0"/>
                <a:cs typeface="Calibri" pitchFamily="34" charset="0"/>
              </a:rPr>
              <a:t>Twenty One students at University of Madrid in Spain were selected for a test on few common topics combined.</a:t>
            </a:r>
          </a:p>
          <a:p>
            <a:pPr algn="just"/>
            <a:r>
              <a:rPr lang="en-US" sz="2000" dirty="0" smtClean="0">
                <a:latin typeface="Calibri" pitchFamily="34" charset="0"/>
                <a:cs typeface="Calibri" pitchFamily="34" charset="0"/>
              </a:rPr>
              <a:t>7 first year students, 7 second year students, 7 third year students were randomly selected.</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Students undertook assessment having maximum score of 100. </a:t>
            </a:r>
          </a:p>
          <a:p>
            <a:pPr algn="just"/>
            <a:r>
              <a:rPr lang="en-US" sz="2000" dirty="0" smtClean="0">
                <a:latin typeface="Calibri" pitchFamily="34" charset="0"/>
                <a:cs typeface="Calibri" pitchFamily="34" charset="0"/>
              </a:rPr>
              <a:t>We are interested in whether or not a difference exists somewhere between the three different year levels ?</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7610251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grpSp>
        <p:nvGrpSpPr>
          <p:cNvPr id="5" name="Group 4"/>
          <p:cNvGrpSpPr/>
          <p:nvPr/>
        </p:nvGrpSpPr>
        <p:grpSpPr>
          <a:xfrm>
            <a:off x="742950" y="2020529"/>
            <a:ext cx="7543800" cy="4128600"/>
            <a:chOff x="742950" y="2020529"/>
            <a:chExt cx="7543800" cy="412860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583"/>
            <a:stretch/>
          </p:blipFill>
          <p:spPr bwMode="auto">
            <a:xfrm>
              <a:off x="742950" y="2020529"/>
              <a:ext cx="7543800" cy="41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066511" y="2143780"/>
              <a:ext cx="1362489" cy="523220"/>
            </a:xfrm>
            <a:prstGeom prst="rect">
              <a:avLst/>
            </a:prstGeom>
            <a:noFill/>
          </p:spPr>
          <p:txBody>
            <a:bodyPr wrap="none" rtlCol="0">
              <a:spAutoFit/>
            </a:bodyPr>
            <a:lstStyle/>
            <a:p>
              <a:r>
                <a:rPr lang="en-US" sz="1400" dirty="0" smtClean="0"/>
                <a:t>Single Factor</a:t>
              </a:r>
            </a:p>
            <a:p>
              <a:r>
                <a:rPr lang="en-US" sz="1400" dirty="0" smtClean="0"/>
                <a:t>‘year of student’</a:t>
              </a:r>
              <a:endParaRPr lang="en-US" sz="1400" dirty="0"/>
            </a:p>
          </p:txBody>
        </p:sp>
      </p:grpSp>
    </p:spTree>
    <p:extLst>
      <p:ext uri="{BB962C8B-B14F-4D97-AF65-F5344CB8AC3E}">
        <p14:creationId xmlns:p14="http://schemas.microsoft.com/office/powerpoint/2010/main" val="2535559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32" y="2057400"/>
            <a:ext cx="7587567" cy="4245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38200" y="1219200"/>
            <a:ext cx="7543798" cy="707886"/>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1: Calculate Mean of each column</a:t>
            </a:r>
          </a:p>
          <a:p>
            <a:pPr algn="just"/>
            <a:r>
              <a:rPr lang="en-US" sz="2000" dirty="0" smtClean="0">
                <a:latin typeface="Calibri" pitchFamily="34" charset="0"/>
                <a:cs typeface="Calibri" pitchFamily="34" charset="0"/>
              </a:rPr>
              <a:t>Step 2: Calculate Overall Mean</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2743907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5016758"/>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3: Calculate Sum of Squares (SST, SSC, SSE)</a:t>
            </a:r>
          </a:p>
          <a:p>
            <a:pPr algn="just"/>
            <a:endParaRPr lang="en-US" sz="2000" dirty="0">
              <a:latin typeface="Calibri" pitchFamily="34" charset="0"/>
              <a:cs typeface="Calibri" pitchFamily="34" charset="0"/>
            </a:endParaRPr>
          </a:p>
          <a:p>
            <a:pPr algn="just"/>
            <a:endParaRPr lang="en-US" sz="2000" dirty="0" smtClean="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smtClean="0">
              <a:latin typeface="Calibri" pitchFamily="34" charset="0"/>
              <a:cs typeface="Calibri" pitchFamily="34" charset="0"/>
            </a:endParaRPr>
          </a:p>
          <a:p>
            <a:pPr algn="just"/>
            <a:r>
              <a:rPr lang="en-US" sz="2000" dirty="0" smtClean="0">
                <a:latin typeface="Calibri" pitchFamily="34" charset="0"/>
                <a:cs typeface="Calibri" pitchFamily="34" charset="0"/>
              </a:rPr>
              <a:t>		</a:t>
            </a:r>
            <a:r>
              <a:rPr lang="en-US" sz="2000" b="1" dirty="0" smtClean="0">
                <a:latin typeface="Calibri" pitchFamily="34" charset="0"/>
                <a:cs typeface="Calibri" pitchFamily="34" charset="0"/>
              </a:rPr>
              <a:t>SST = SSC + SSE</a:t>
            </a:r>
          </a:p>
          <a:p>
            <a:pPr algn="just"/>
            <a:r>
              <a:rPr lang="en-US" sz="2000" dirty="0" smtClean="0">
                <a:latin typeface="Calibri" pitchFamily="34" charset="0"/>
                <a:cs typeface="Calibri" pitchFamily="34" charset="0"/>
              </a:rPr>
              <a:t>Where</a:t>
            </a:r>
          </a:p>
          <a:p>
            <a:pPr algn="just"/>
            <a:r>
              <a:rPr lang="en-US" sz="2000" dirty="0" smtClean="0">
                <a:latin typeface="Calibri" pitchFamily="34" charset="0"/>
                <a:cs typeface="Calibri" pitchFamily="34" charset="0"/>
              </a:rPr>
              <a:t>SST = Sum of square Totals or Total Sum of Squares, which is </a:t>
            </a:r>
          </a:p>
          <a:p>
            <a:pPr algn="just"/>
            <a:r>
              <a:rPr lang="en-US" sz="2000" dirty="0">
                <a:latin typeface="Calibri" pitchFamily="34" charset="0"/>
                <a:cs typeface="Calibri" pitchFamily="34" charset="0"/>
              </a:rPr>
              <a:t>	</a:t>
            </a:r>
            <a:r>
              <a:rPr lang="en-US" sz="2000" dirty="0" smtClean="0">
                <a:latin typeface="Calibri" pitchFamily="34" charset="0"/>
                <a:cs typeface="Calibri" pitchFamily="34" charset="0"/>
              </a:rPr>
              <a:t>Sum of square of (Each item in all samples – Overall Mean)</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SSC = Sum of Square of Columns, which is</a:t>
            </a:r>
          </a:p>
          <a:p>
            <a:pPr algn="just"/>
            <a:r>
              <a:rPr lang="en-US" sz="2000" dirty="0">
                <a:latin typeface="Calibri" pitchFamily="34" charset="0"/>
                <a:cs typeface="Calibri" pitchFamily="34" charset="0"/>
              </a:rPr>
              <a:t>	</a:t>
            </a:r>
            <a:r>
              <a:rPr lang="en-US" sz="2000" dirty="0" smtClean="0">
                <a:latin typeface="Calibri" pitchFamily="34" charset="0"/>
                <a:cs typeface="Calibri" pitchFamily="34" charset="0"/>
              </a:rPr>
              <a:t>Sum of square of (Each Group Mean – Overall Mean)</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SSE = Sum of Square or Sum of Square of Errors, which is</a:t>
            </a:r>
          </a:p>
          <a:p>
            <a:pPr algn="just"/>
            <a:r>
              <a:rPr lang="en-US" sz="2000" dirty="0">
                <a:latin typeface="Calibri" pitchFamily="34" charset="0"/>
                <a:cs typeface="Calibri" pitchFamily="34" charset="0"/>
              </a:rPr>
              <a:t>	</a:t>
            </a:r>
            <a:r>
              <a:rPr lang="en-US" sz="2000" dirty="0" smtClean="0">
                <a:latin typeface="Calibri" pitchFamily="34" charset="0"/>
                <a:cs typeface="Calibri" pitchFamily="34" charset="0"/>
              </a:rPr>
              <a:t>Sum of square if (Each item in a group – Mean of that group)</a:t>
            </a:r>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890712"/>
            <a:ext cx="1790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068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124200" y="1499755"/>
            <a:ext cx="0" cy="44958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52800" y="2316494"/>
            <a:ext cx="3886200" cy="707886"/>
          </a:xfrm>
          <a:prstGeom prst="rect">
            <a:avLst/>
          </a:prstGeom>
          <a:noFill/>
        </p:spPr>
        <p:txBody>
          <a:bodyPr wrap="square" rtlCol="0">
            <a:spAutoFit/>
          </a:bodyPr>
          <a:lstStyle/>
          <a:p>
            <a:pPr marL="342900" indent="-342900">
              <a:buFont typeface="Arial" pitchFamily="34" charset="0"/>
              <a:buChar char="•"/>
            </a:pPr>
            <a:r>
              <a:rPr lang="en-US" sz="2000" dirty="0" smtClean="0">
                <a:latin typeface="Calibri" pitchFamily="34" charset="0"/>
                <a:cs typeface="Calibri" pitchFamily="34" charset="0"/>
              </a:rPr>
              <a:t>Introduction</a:t>
            </a:r>
          </a:p>
          <a:p>
            <a:pPr marL="342900" indent="-342900">
              <a:buFont typeface="Arial" pitchFamily="34" charset="0"/>
              <a:buChar char="•"/>
            </a:pPr>
            <a:r>
              <a:rPr lang="en-US" sz="2000" dirty="0" smtClean="0">
                <a:latin typeface="Calibri" pitchFamily="34" charset="0"/>
                <a:cs typeface="Calibri" pitchFamily="34" charset="0"/>
              </a:rPr>
              <a:t>Types of ANOVA</a:t>
            </a:r>
          </a:p>
        </p:txBody>
      </p:sp>
      <p:sp>
        <p:nvSpPr>
          <p:cNvPr id="7" name="TextBox 6"/>
          <p:cNvSpPr txBox="1"/>
          <p:nvPr/>
        </p:nvSpPr>
        <p:spPr>
          <a:xfrm>
            <a:off x="1899781" y="457201"/>
            <a:ext cx="3897670" cy="646331"/>
          </a:xfrm>
          <a:prstGeom prst="rect">
            <a:avLst/>
          </a:prstGeom>
          <a:noFill/>
        </p:spPr>
        <p:txBody>
          <a:bodyPr wrap="none" rtlCol="0">
            <a:spAutoFit/>
          </a:bodyPr>
          <a:lstStyle/>
          <a:p>
            <a:r>
              <a:rPr lang="en-US" sz="3600" dirty="0" smtClean="0">
                <a:latin typeface="Calibri" pitchFamily="34" charset="0"/>
                <a:cs typeface="Calibri" pitchFamily="34" charset="0"/>
              </a:rPr>
              <a:t>Analysis of Variance</a:t>
            </a:r>
            <a:endParaRPr lang="en-US" sz="3600" dirty="0">
              <a:latin typeface="Calibri" pitchFamily="34" charset="0"/>
              <a:cs typeface="Calibri" pitchFamily="34" charset="0"/>
            </a:endParaRPr>
          </a:p>
        </p:txBody>
      </p:sp>
    </p:spTree>
    <p:extLst>
      <p:ext uri="{BB962C8B-B14F-4D97-AF65-F5344CB8AC3E}">
        <p14:creationId xmlns:p14="http://schemas.microsoft.com/office/powerpoint/2010/main" val="784121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3: Calculate Sum of Squares (SST, SSC, SSE)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36" y="1619309"/>
            <a:ext cx="8338063" cy="4609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934200" y="5486400"/>
            <a:ext cx="1657826" cy="369332"/>
          </a:xfrm>
          <a:prstGeom prst="rect">
            <a:avLst/>
          </a:prstGeom>
          <a:noFill/>
        </p:spPr>
        <p:txBody>
          <a:bodyPr wrap="none" rtlCol="0">
            <a:spAutoFit/>
          </a:bodyPr>
          <a:lstStyle/>
          <a:p>
            <a:r>
              <a:rPr lang="en-US" dirty="0" smtClean="0">
                <a:latin typeface="Calibri" pitchFamily="34" charset="0"/>
                <a:cs typeface="Calibri" pitchFamily="34" charset="0"/>
              </a:rPr>
              <a:t>SST = 2901.238</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35136018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3: Calculate Sum of Squares (SST, SSC, SSE)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19310"/>
            <a:ext cx="8229600" cy="454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7291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3: Calculate Sum of Squares (SST, SSC, SSE)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06" y="1619310"/>
            <a:ext cx="8047360" cy="468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58000" y="3048000"/>
            <a:ext cx="1266693" cy="369332"/>
          </a:xfrm>
          <a:prstGeom prst="rect">
            <a:avLst/>
          </a:prstGeom>
          <a:noFill/>
        </p:spPr>
        <p:txBody>
          <a:bodyPr wrap="none" rtlCol="0">
            <a:spAutoFit/>
          </a:bodyPr>
          <a:lstStyle/>
          <a:p>
            <a:r>
              <a:rPr lang="en-US" dirty="0" smtClean="0">
                <a:latin typeface="Calibri" pitchFamily="34" charset="0"/>
                <a:cs typeface="Calibri" pitchFamily="34" charset="0"/>
              </a:rPr>
              <a:t>SSC = 88.66</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27597365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3: Calculate Sum of Squares (SST, SSC, SSE)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346" y="1804346"/>
            <a:ext cx="7600054" cy="4421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2984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3: Calculate Sum of Squares (SST, SSC, SSE)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38975"/>
            <a:ext cx="7762874" cy="4542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934200" y="2819400"/>
            <a:ext cx="1633781" cy="369332"/>
          </a:xfrm>
          <a:prstGeom prst="rect">
            <a:avLst/>
          </a:prstGeom>
          <a:noFill/>
        </p:spPr>
        <p:txBody>
          <a:bodyPr wrap="none" rtlCol="0">
            <a:spAutoFit/>
          </a:bodyPr>
          <a:lstStyle/>
          <a:p>
            <a:r>
              <a:rPr lang="en-US" dirty="0" smtClean="0">
                <a:latin typeface="Calibri" pitchFamily="34" charset="0"/>
                <a:cs typeface="Calibri" pitchFamily="34" charset="0"/>
              </a:rPr>
              <a:t>SSE = 2812.571</a:t>
            </a:r>
            <a:endParaRPr lang="en-US" dirty="0">
              <a:latin typeface="Calibri" pitchFamily="34" charset="0"/>
              <a:cs typeface="Calibri" pitchFamily="34" charset="0"/>
            </a:endParaRPr>
          </a:p>
        </p:txBody>
      </p:sp>
    </p:spTree>
    <p:extLst>
      <p:ext uri="{BB962C8B-B14F-4D97-AF65-F5344CB8AC3E}">
        <p14:creationId xmlns:p14="http://schemas.microsoft.com/office/powerpoint/2010/main" val="318679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3: Calculate Sum of Squares (SST, SSC, SSE)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62394"/>
            <a:ext cx="8060408" cy="4557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3723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3: Calculate Sum of Squares (SST, SSC, SSE)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755977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605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3: Calculate Sum of Squares (SST, SSC, SSE)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0"/>
            <a:ext cx="7239000" cy="4424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5262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4: Calculate Degree of Freedom (</a:t>
            </a:r>
            <a:r>
              <a:rPr lang="en-US" sz="2000" dirty="0" err="1" smtClean="0">
                <a:latin typeface="Calibri" pitchFamily="34" charset="0"/>
                <a:cs typeface="Calibri" pitchFamily="34" charset="0"/>
              </a:rPr>
              <a:t>df</a:t>
            </a:r>
            <a:r>
              <a:rPr lang="en-US" sz="2000" dirty="0" smtClean="0">
                <a:latin typeface="Calibri" pitchFamily="34" charset="0"/>
                <a:cs typeface="Calibri" pitchFamily="34" charset="0"/>
              </a:rPr>
              <a:t>), MSC and MSE </a:t>
            </a:r>
          </a:p>
        </p:txBody>
      </p:sp>
      <mc:AlternateContent xmlns:mc="http://schemas.openxmlformats.org/markup-compatibility/2006" xmlns:a14="http://schemas.microsoft.com/office/drawing/2010/main">
        <mc:Choice Requires="a14">
          <p:sp>
            <p:nvSpPr>
              <p:cNvPr id="8" name="TextBox 7"/>
              <p:cNvSpPr txBox="1"/>
              <p:nvPr/>
            </p:nvSpPr>
            <p:spPr>
              <a:xfrm>
                <a:off x="969428" y="1905000"/>
                <a:ext cx="7564972" cy="4323620"/>
              </a:xfrm>
              <a:prstGeom prst="rect">
                <a:avLst/>
              </a:prstGeom>
              <a:noFill/>
            </p:spPr>
            <p:txBody>
              <a:bodyPr wrap="square" rtlCol="0">
                <a:spAutoFit/>
              </a:bodyPr>
              <a:lstStyle/>
              <a:p>
                <a:pPr algn="just"/>
                <a14:m>
                  <m:oMath xmlns:m="http://schemas.openxmlformats.org/officeDocument/2006/math">
                    <m:r>
                      <a:rPr lang="en-US" sz="2400" i="1" smtClean="0">
                        <a:latin typeface="Cambria Math"/>
                        <a:cs typeface="Calibri" pitchFamily="34" charset="0"/>
                      </a:rPr>
                      <m:t>𝑆</m:t>
                    </m:r>
                    <m:r>
                      <a:rPr lang="en-US" sz="2400" b="0" i="1" smtClean="0">
                        <a:latin typeface="Cambria Math"/>
                        <a:cs typeface="Calibri" pitchFamily="34" charset="0"/>
                      </a:rPr>
                      <m:t>𝑆𝐶</m:t>
                    </m:r>
                    <m:r>
                      <a:rPr lang="en-US" sz="2400" b="0" i="1" smtClean="0">
                        <a:latin typeface="Cambria Math"/>
                        <a:cs typeface="Calibri" pitchFamily="34" charset="0"/>
                      </a:rPr>
                      <m:t>                </m:t>
                    </m:r>
                    <m:r>
                      <a:rPr lang="en-US" sz="2400" b="0" i="1" smtClean="0">
                        <a:latin typeface="Cambria Math"/>
                        <a:cs typeface="Calibri" pitchFamily="34" charset="0"/>
                      </a:rPr>
                      <m:t>𝑑𝑓𝑐𝑜𝑙𝑢𝑚𝑛𝑠</m:t>
                    </m:r>
                    <m:r>
                      <a:rPr lang="en-US" sz="2400" b="0" i="1" smtClean="0">
                        <a:latin typeface="Cambria Math"/>
                        <a:cs typeface="Calibri" pitchFamily="34" charset="0"/>
                      </a:rPr>
                      <m:t>=</m:t>
                    </m:r>
                    <m:r>
                      <a:rPr lang="en-US" sz="2400" b="0" i="1" smtClean="0">
                        <a:latin typeface="Cambria Math"/>
                        <a:cs typeface="Calibri" pitchFamily="34" charset="0"/>
                      </a:rPr>
                      <m:t>𝐶</m:t>
                    </m:r>
                    <m:r>
                      <a:rPr lang="en-US" sz="2400" b="0" i="1" smtClean="0">
                        <a:latin typeface="Cambria Math"/>
                        <a:cs typeface="Calibri" pitchFamily="34" charset="0"/>
                      </a:rPr>
                      <m:t>−1               </m:t>
                    </m:r>
                    <m:r>
                      <a:rPr lang="en-US" sz="2400" b="0" i="1" smtClean="0">
                        <a:latin typeface="Cambria Math"/>
                        <a:cs typeface="Calibri" pitchFamily="34" charset="0"/>
                      </a:rPr>
                      <m:t>𝑀𝑆𝐶</m:t>
                    </m:r>
                    <m:r>
                      <a:rPr lang="en-US" sz="2400" b="0" i="1" smtClean="0">
                        <a:latin typeface="Cambria Math"/>
                        <a:cs typeface="Calibri" pitchFamily="34" charset="0"/>
                      </a:rPr>
                      <m:t>=</m:t>
                    </m:r>
                    <m:f>
                      <m:fPr>
                        <m:ctrlPr>
                          <a:rPr lang="en-US" sz="2400" b="0" i="1" smtClean="0">
                            <a:latin typeface="Cambria Math"/>
                            <a:cs typeface="Calibri" pitchFamily="34" charset="0"/>
                          </a:rPr>
                        </m:ctrlPr>
                      </m:fPr>
                      <m:num>
                        <m:r>
                          <a:rPr lang="en-US" sz="2400" b="0" i="1" smtClean="0">
                            <a:latin typeface="Cambria Math"/>
                            <a:cs typeface="Calibri" pitchFamily="34" charset="0"/>
                          </a:rPr>
                          <m:t>𝑆𝑆𝐶</m:t>
                        </m:r>
                      </m:num>
                      <m:den>
                        <m:r>
                          <a:rPr lang="en-US" sz="2400" b="0" i="1" smtClean="0">
                            <a:latin typeface="Cambria Math"/>
                            <a:cs typeface="Calibri" pitchFamily="34" charset="0"/>
                          </a:rPr>
                          <m:t>𝑑𝑓</m:t>
                        </m:r>
                        <m:r>
                          <a:rPr lang="en-US" sz="2400" b="0" i="1" baseline="-25000" smtClean="0">
                            <a:latin typeface="Cambria Math"/>
                            <a:cs typeface="Calibri" pitchFamily="34" charset="0"/>
                          </a:rPr>
                          <m:t>𝑐𝑜𝑙𝑢𝑚𝑛𝑠</m:t>
                        </m:r>
                      </m:den>
                    </m:f>
                  </m:oMath>
                </a14:m>
                <a:r>
                  <a:rPr lang="en-US" sz="2400" dirty="0" smtClean="0">
                    <a:latin typeface="Calibri" pitchFamily="34" charset="0"/>
                    <a:cs typeface="Calibri" pitchFamily="34" charset="0"/>
                  </a:rPr>
                  <a:t>	</a:t>
                </a:r>
              </a:p>
              <a:p>
                <a:pPr algn="just"/>
                <a:endParaRPr lang="en-US" sz="2400" i="1" dirty="0" smtClean="0">
                  <a:latin typeface="Calibri" pitchFamily="34" charset="0"/>
                  <a:cs typeface="Calibri" pitchFamily="34" charset="0"/>
                </a:endParaRPr>
              </a:p>
              <a:p>
                <a:pPr algn="just"/>
                <a:endParaRPr lang="en-US" sz="2400" i="1" dirty="0">
                  <a:latin typeface="Calibri" pitchFamily="34" charset="0"/>
                  <a:cs typeface="Calibri" pitchFamily="34" charset="0"/>
                </a:endParaRPr>
              </a:p>
              <a:p>
                <a:pPr algn="just"/>
                <a14:m>
                  <m:oMath xmlns:m="http://schemas.openxmlformats.org/officeDocument/2006/math">
                    <m:r>
                      <a:rPr lang="en-US" sz="2400" i="1">
                        <a:latin typeface="Cambria Math"/>
                        <a:cs typeface="Calibri" pitchFamily="34" charset="0"/>
                      </a:rPr>
                      <m:t>𝑆𝑆</m:t>
                    </m:r>
                    <m:r>
                      <a:rPr lang="en-US" sz="2400" b="0" i="1" smtClean="0">
                        <a:latin typeface="Cambria Math"/>
                        <a:cs typeface="Calibri" pitchFamily="34" charset="0"/>
                      </a:rPr>
                      <m:t>𝐸</m:t>
                    </m:r>
                    <m:r>
                      <a:rPr lang="en-US" sz="2400" i="1">
                        <a:latin typeface="Cambria Math"/>
                        <a:cs typeface="Calibri" pitchFamily="34" charset="0"/>
                      </a:rPr>
                      <m:t>                </m:t>
                    </m:r>
                    <m:r>
                      <a:rPr lang="en-US" sz="2400" b="0" i="1" smtClean="0">
                        <a:latin typeface="Cambria Math"/>
                        <a:cs typeface="Calibri" pitchFamily="34" charset="0"/>
                      </a:rPr>
                      <m:t>   </m:t>
                    </m:r>
                    <m:r>
                      <a:rPr lang="en-US" sz="2400" i="1">
                        <a:latin typeface="Cambria Math"/>
                        <a:cs typeface="Calibri" pitchFamily="34" charset="0"/>
                      </a:rPr>
                      <m:t>𝑑𝑓</m:t>
                    </m:r>
                    <m:r>
                      <a:rPr lang="en-US" sz="2400" b="0" i="1" baseline="-25000" smtClean="0">
                        <a:latin typeface="Cambria Math"/>
                        <a:cs typeface="Calibri" pitchFamily="34" charset="0"/>
                      </a:rPr>
                      <m:t>𝑒𝑟𝑟𝑜𝑟</m:t>
                    </m:r>
                    <m:r>
                      <a:rPr lang="en-US" sz="2400" i="1">
                        <a:latin typeface="Cambria Math"/>
                        <a:cs typeface="Calibri" pitchFamily="34" charset="0"/>
                      </a:rPr>
                      <m:t>=</m:t>
                    </m:r>
                    <m:r>
                      <a:rPr lang="en-US" sz="2400" b="0" i="1" smtClean="0">
                        <a:latin typeface="Cambria Math"/>
                        <a:cs typeface="Calibri" pitchFamily="34" charset="0"/>
                      </a:rPr>
                      <m:t>𝑁</m:t>
                    </m:r>
                    <m:r>
                      <a:rPr lang="en-US" sz="2400" i="1">
                        <a:latin typeface="Cambria Math"/>
                        <a:cs typeface="Calibri" pitchFamily="34" charset="0"/>
                      </a:rPr>
                      <m:t>−</m:t>
                    </m:r>
                    <m:r>
                      <a:rPr lang="en-US" sz="2400" b="0" i="1" smtClean="0">
                        <a:latin typeface="Cambria Math"/>
                        <a:cs typeface="Calibri" pitchFamily="34" charset="0"/>
                      </a:rPr>
                      <m:t>𝐶</m:t>
                    </m:r>
                    <m:r>
                      <a:rPr lang="en-US" sz="2400" i="1">
                        <a:latin typeface="Cambria Math"/>
                        <a:cs typeface="Calibri" pitchFamily="34" charset="0"/>
                      </a:rPr>
                      <m:t>              </m:t>
                    </m:r>
                    <m:r>
                      <a:rPr lang="en-US" sz="2400" i="1">
                        <a:latin typeface="Cambria Math"/>
                        <a:cs typeface="Calibri" pitchFamily="34" charset="0"/>
                      </a:rPr>
                      <m:t>𝑀𝑆𝐸</m:t>
                    </m:r>
                    <m:r>
                      <a:rPr lang="en-US" sz="2400" i="1">
                        <a:latin typeface="Cambria Math"/>
                        <a:cs typeface="Calibri" pitchFamily="34" charset="0"/>
                      </a:rPr>
                      <m:t>=</m:t>
                    </m:r>
                    <m:f>
                      <m:fPr>
                        <m:ctrlPr>
                          <a:rPr lang="en-US" sz="2400" i="1">
                            <a:latin typeface="Cambria Math"/>
                            <a:cs typeface="Calibri" pitchFamily="34" charset="0"/>
                          </a:rPr>
                        </m:ctrlPr>
                      </m:fPr>
                      <m:num>
                        <m:r>
                          <a:rPr lang="en-US" sz="2400" i="1">
                            <a:latin typeface="Cambria Math"/>
                            <a:cs typeface="Calibri" pitchFamily="34" charset="0"/>
                          </a:rPr>
                          <m:t>𝑆𝑆</m:t>
                        </m:r>
                        <m:r>
                          <a:rPr lang="en-US" sz="2400" b="0" i="1" smtClean="0">
                            <a:latin typeface="Cambria Math"/>
                            <a:cs typeface="Calibri" pitchFamily="34" charset="0"/>
                          </a:rPr>
                          <m:t>𝐸</m:t>
                        </m:r>
                      </m:num>
                      <m:den>
                        <m:r>
                          <a:rPr lang="en-US" sz="2400" i="1">
                            <a:latin typeface="Cambria Math"/>
                            <a:cs typeface="Calibri" pitchFamily="34" charset="0"/>
                          </a:rPr>
                          <m:t>𝑑𝑓</m:t>
                        </m:r>
                        <m:r>
                          <a:rPr lang="en-US" sz="2400" b="0" i="1" baseline="-25000" smtClean="0">
                            <a:latin typeface="Cambria Math"/>
                            <a:cs typeface="Calibri" pitchFamily="34" charset="0"/>
                          </a:rPr>
                          <m:t>𝑒𝑟𝑟𝑜𝑟</m:t>
                        </m:r>
                      </m:den>
                    </m:f>
                  </m:oMath>
                </a14:m>
                <a:r>
                  <a:rPr lang="en-US" sz="2400" dirty="0">
                    <a:latin typeface="Calibri" pitchFamily="34" charset="0"/>
                    <a:cs typeface="Calibri" pitchFamily="34" charset="0"/>
                  </a:rPr>
                  <a:t>	</a:t>
                </a:r>
                <a:endParaRPr lang="en-US" sz="2400" i="1" dirty="0">
                  <a:latin typeface="Cambria Math"/>
                  <a:cs typeface="Calibri" pitchFamily="34" charset="0"/>
                </a:endParaRPr>
              </a:p>
              <a:p>
                <a:pPr algn="just"/>
                <a:endParaRPr lang="en-US" sz="2400" i="1" dirty="0" smtClean="0">
                  <a:latin typeface="Cambria Math"/>
                  <a:cs typeface="Calibri" pitchFamily="34" charset="0"/>
                </a:endParaRPr>
              </a:p>
              <a:p>
                <a:pPr algn="just"/>
                <a:endParaRPr lang="en-US" sz="2400" i="1" dirty="0">
                  <a:latin typeface="Cambria Math"/>
                  <a:cs typeface="Calibri" pitchFamily="34" charset="0"/>
                </a:endParaRPr>
              </a:p>
              <a:p>
                <a:pPr algn="just"/>
                <a14:m>
                  <m:oMathPara xmlns:m="http://schemas.openxmlformats.org/officeDocument/2006/math">
                    <m:oMathParaPr>
                      <m:jc m:val="left"/>
                    </m:oMathParaPr>
                    <m:oMath xmlns:m="http://schemas.openxmlformats.org/officeDocument/2006/math">
                      <m:r>
                        <a:rPr lang="en-US" sz="2400" i="1">
                          <a:latin typeface="Cambria Math"/>
                          <a:cs typeface="Calibri" pitchFamily="34" charset="0"/>
                        </a:rPr>
                        <m:t>𝑆𝑆</m:t>
                      </m:r>
                      <m:r>
                        <a:rPr lang="en-US" sz="2400" b="0" i="1" smtClean="0">
                          <a:latin typeface="Cambria Math"/>
                          <a:cs typeface="Calibri" pitchFamily="34" charset="0"/>
                        </a:rPr>
                        <m:t>𝑇</m:t>
                      </m:r>
                      <m:r>
                        <a:rPr lang="en-US" sz="2400" i="1">
                          <a:latin typeface="Cambria Math"/>
                          <a:cs typeface="Calibri" pitchFamily="34" charset="0"/>
                        </a:rPr>
                        <m:t>                </m:t>
                      </m:r>
                      <m:r>
                        <a:rPr lang="en-US" sz="2400" b="0" i="1" smtClean="0">
                          <a:latin typeface="Cambria Math"/>
                          <a:cs typeface="Calibri" pitchFamily="34" charset="0"/>
                        </a:rPr>
                        <m:t>    </m:t>
                      </m:r>
                      <m:r>
                        <a:rPr lang="en-US" sz="2400" i="1">
                          <a:latin typeface="Cambria Math"/>
                          <a:cs typeface="Calibri" pitchFamily="34" charset="0"/>
                        </a:rPr>
                        <m:t>𝑑𝑓</m:t>
                      </m:r>
                      <m:r>
                        <a:rPr lang="en-US" sz="2400" b="0" i="1" baseline="-25000" smtClean="0">
                          <a:latin typeface="Cambria Math"/>
                          <a:cs typeface="Calibri" pitchFamily="34" charset="0"/>
                        </a:rPr>
                        <m:t>𝑡𝑜𝑡𝑎𝑙</m:t>
                      </m:r>
                      <m:r>
                        <a:rPr lang="en-US" sz="2400" i="1">
                          <a:latin typeface="Cambria Math"/>
                          <a:cs typeface="Calibri" pitchFamily="34" charset="0"/>
                        </a:rPr>
                        <m:t>=</m:t>
                      </m:r>
                      <m:r>
                        <a:rPr lang="en-US" sz="2400" b="0" i="1" smtClean="0">
                          <a:latin typeface="Cambria Math"/>
                          <a:cs typeface="Calibri" pitchFamily="34" charset="0"/>
                        </a:rPr>
                        <m:t>𝑁</m:t>
                      </m:r>
                      <m:r>
                        <a:rPr lang="en-US" sz="2400" i="1">
                          <a:latin typeface="Cambria Math"/>
                          <a:cs typeface="Calibri" pitchFamily="34" charset="0"/>
                        </a:rPr>
                        <m:t>−1               </m:t>
                      </m:r>
                      <m:r>
                        <a:rPr lang="en-US" sz="2400" b="0" i="1" smtClean="0">
                          <a:latin typeface="Cambria Math"/>
                          <a:cs typeface="Calibri" pitchFamily="34" charset="0"/>
                        </a:rPr>
                        <m:t>𝐹</m:t>
                      </m:r>
                      <m:r>
                        <a:rPr lang="en-US" sz="2400" i="1">
                          <a:latin typeface="Cambria Math"/>
                          <a:cs typeface="Calibri" pitchFamily="34" charset="0"/>
                        </a:rPr>
                        <m:t>=</m:t>
                      </m:r>
                      <m:f>
                        <m:fPr>
                          <m:ctrlPr>
                            <a:rPr lang="en-US" sz="2400" b="0" i="1" smtClean="0">
                              <a:latin typeface="Cambria Math"/>
                              <a:cs typeface="Calibri" pitchFamily="34" charset="0"/>
                            </a:rPr>
                          </m:ctrlPr>
                        </m:fPr>
                        <m:num>
                          <m:r>
                            <a:rPr lang="en-US" sz="2400" b="0" i="1" smtClean="0">
                              <a:latin typeface="Cambria Math"/>
                              <a:cs typeface="Calibri" pitchFamily="34" charset="0"/>
                            </a:rPr>
                            <m:t>𝑀𝑆𝐶</m:t>
                          </m:r>
                        </m:num>
                        <m:den>
                          <m:r>
                            <a:rPr lang="en-US" sz="2400" b="0" i="1" smtClean="0">
                              <a:latin typeface="Cambria Math"/>
                              <a:cs typeface="Calibri" pitchFamily="34" charset="0"/>
                            </a:rPr>
                            <m:t>𝑀𝑆𝐸</m:t>
                          </m:r>
                        </m:den>
                      </m:f>
                    </m:oMath>
                  </m:oMathPara>
                </a14:m>
                <a:endParaRPr lang="en-US" sz="2400" dirty="0" smtClean="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N = total number of observations</a:t>
                </a:r>
              </a:p>
              <a:p>
                <a:pPr algn="just"/>
                <a:r>
                  <a:rPr lang="en-US" sz="2000" dirty="0" smtClean="0">
                    <a:latin typeface="Calibri" pitchFamily="34" charset="0"/>
                    <a:cs typeface="Calibri" pitchFamily="34" charset="0"/>
                  </a:rPr>
                  <a:t>C = Number of columns/treatments</a:t>
                </a:r>
                <a:r>
                  <a:rPr lang="en-US" sz="2000" dirty="0">
                    <a:latin typeface="Calibri" pitchFamily="34" charset="0"/>
                    <a:cs typeface="Calibri" pitchFamily="34" charset="0"/>
                  </a:rPr>
                  <a:t>	</a:t>
                </a:r>
                <a:endParaRPr lang="en-US" sz="2000" i="1" dirty="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69428" y="1905000"/>
                <a:ext cx="7564972" cy="4323620"/>
              </a:xfrm>
              <a:prstGeom prst="rect">
                <a:avLst/>
              </a:prstGeom>
              <a:blipFill rotWithShape="1">
                <a:blip r:embed="rId2"/>
                <a:stretch>
                  <a:fillRect l="-1209" r="-1289" b="-1551"/>
                </a:stretch>
              </a:blipFill>
            </p:spPr>
            <p:txBody>
              <a:bodyPr/>
              <a:lstStyle/>
              <a:p>
                <a:r>
                  <a:rPr lang="en-US">
                    <a:noFill/>
                  </a:rPr>
                  <a:t> </a:t>
                </a:r>
              </a:p>
            </p:txBody>
          </p:sp>
        </mc:Fallback>
      </mc:AlternateContent>
    </p:spTree>
    <p:extLst>
      <p:ext uri="{BB962C8B-B14F-4D97-AF65-F5344CB8AC3E}">
        <p14:creationId xmlns:p14="http://schemas.microsoft.com/office/powerpoint/2010/main" val="1687135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4: Calculate Degree of Freedom (</a:t>
            </a:r>
            <a:r>
              <a:rPr lang="en-US" sz="2000" dirty="0" err="1" smtClean="0">
                <a:latin typeface="Calibri" pitchFamily="34" charset="0"/>
                <a:cs typeface="Calibri" pitchFamily="34" charset="0"/>
              </a:rPr>
              <a:t>df</a:t>
            </a:r>
            <a:r>
              <a:rPr lang="en-US" sz="2000" dirty="0" smtClean="0">
                <a:latin typeface="Calibri" pitchFamily="34" charset="0"/>
                <a:cs typeface="Calibri" pitchFamily="34" charset="0"/>
              </a:rPr>
              <a:t>), MSC and MSE </a:t>
            </a:r>
          </a:p>
        </p:txBody>
      </p:sp>
      <mc:AlternateContent xmlns:mc="http://schemas.openxmlformats.org/markup-compatibility/2006" xmlns:a14="http://schemas.microsoft.com/office/drawing/2010/main">
        <mc:Choice Requires="a14">
          <p:sp>
            <p:nvSpPr>
              <p:cNvPr id="8" name="TextBox 7"/>
              <p:cNvSpPr txBox="1"/>
              <p:nvPr/>
            </p:nvSpPr>
            <p:spPr>
              <a:xfrm>
                <a:off x="990600" y="1905000"/>
                <a:ext cx="7924800" cy="3820341"/>
              </a:xfrm>
              <a:prstGeom prst="rect">
                <a:avLst/>
              </a:prstGeom>
              <a:noFill/>
            </p:spPr>
            <p:txBody>
              <a:bodyPr wrap="square" rtlCol="0">
                <a:spAutoFit/>
              </a:bodyPr>
              <a:lstStyle/>
              <a:p>
                <a:pPr algn="just"/>
                <a14:m>
                  <m:oMath xmlns:m="http://schemas.openxmlformats.org/officeDocument/2006/math">
                    <m:r>
                      <a:rPr lang="en-US" sz="2000" i="1" smtClean="0">
                        <a:latin typeface="Cambria Math"/>
                        <a:cs typeface="Calibri" pitchFamily="34" charset="0"/>
                      </a:rPr>
                      <m:t>𝑆</m:t>
                    </m:r>
                    <m:r>
                      <a:rPr lang="en-US" sz="2000" b="0" i="1" smtClean="0">
                        <a:latin typeface="Cambria Math"/>
                        <a:cs typeface="Calibri" pitchFamily="34" charset="0"/>
                      </a:rPr>
                      <m:t>𝑆𝐶</m:t>
                    </m:r>
                    <m:r>
                      <a:rPr lang="en-US" sz="2000" b="0" i="1" smtClean="0">
                        <a:latin typeface="Cambria Math"/>
                        <a:cs typeface="Calibri" pitchFamily="34" charset="0"/>
                      </a:rPr>
                      <m:t>                </m:t>
                    </m:r>
                    <m:r>
                      <a:rPr lang="en-US" sz="2000" b="0" i="1" smtClean="0">
                        <a:latin typeface="Cambria Math"/>
                        <a:cs typeface="Calibri" pitchFamily="34" charset="0"/>
                      </a:rPr>
                      <m:t>𝑑𝑓𝑐𝑜𝑙𝑢𝑚𝑛𝑠</m:t>
                    </m:r>
                    <m:r>
                      <a:rPr lang="en-US" sz="2000" b="0" i="1" smtClean="0">
                        <a:latin typeface="Cambria Math"/>
                        <a:cs typeface="Calibri" pitchFamily="34" charset="0"/>
                      </a:rPr>
                      <m:t>=3−1=2           </m:t>
                    </m:r>
                    <m:r>
                      <a:rPr lang="en-US" sz="2000" b="0" i="1" smtClean="0">
                        <a:latin typeface="Cambria Math"/>
                        <a:cs typeface="Calibri" pitchFamily="34" charset="0"/>
                      </a:rPr>
                      <m:t>𝑀𝑆𝐶</m:t>
                    </m:r>
                    <m:r>
                      <a:rPr lang="en-US" sz="2000" b="0" i="1" smtClean="0">
                        <a:latin typeface="Cambria Math"/>
                        <a:cs typeface="Calibri" pitchFamily="34" charset="0"/>
                      </a:rPr>
                      <m:t>=</m:t>
                    </m:r>
                    <m:f>
                      <m:fPr>
                        <m:ctrlPr>
                          <a:rPr lang="en-US" sz="2000" b="0" i="1" smtClean="0">
                            <a:latin typeface="Cambria Math"/>
                            <a:cs typeface="Calibri" pitchFamily="34" charset="0"/>
                          </a:rPr>
                        </m:ctrlPr>
                      </m:fPr>
                      <m:num>
                        <m:r>
                          <a:rPr lang="en-US" sz="2000" b="0" i="1" smtClean="0">
                            <a:latin typeface="Cambria Math"/>
                            <a:cs typeface="Calibri" pitchFamily="34" charset="0"/>
                          </a:rPr>
                          <m:t>𝑆𝑆𝐶</m:t>
                        </m:r>
                      </m:num>
                      <m:den>
                        <m:r>
                          <a:rPr lang="en-US" sz="2000" b="0" i="1" smtClean="0">
                            <a:latin typeface="Cambria Math"/>
                            <a:cs typeface="Calibri" pitchFamily="34" charset="0"/>
                          </a:rPr>
                          <m:t>𝑑𝑓</m:t>
                        </m:r>
                        <m:r>
                          <a:rPr lang="en-US" sz="2000" b="0" i="1" baseline="-25000" smtClean="0">
                            <a:latin typeface="Cambria Math"/>
                            <a:cs typeface="Calibri" pitchFamily="34" charset="0"/>
                          </a:rPr>
                          <m:t>𝑐𝑜𝑙𝑢𝑚𝑛𝑠</m:t>
                        </m:r>
                      </m:den>
                    </m:f>
                    <m:r>
                      <a:rPr lang="en-US" sz="2000" b="0" i="0" smtClean="0">
                        <a:latin typeface="Cambria Math"/>
                        <a:cs typeface="Calibri" pitchFamily="34" charset="0"/>
                      </a:rPr>
                      <m:t>=</m:t>
                    </m:r>
                    <m:f>
                      <m:fPr>
                        <m:ctrlPr>
                          <a:rPr lang="en-US" sz="2000" b="0" i="1" smtClean="0">
                            <a:latin typeface="Cambria Math"/>
                            <a:cs typeface="Calibri" pitchFamily="34" charset="0"/>
                          </a:rPr>
                        </m:ctrlPr>
                      </m:fPr>
                      <m:num>
                        <m:r>
                          <a:rPr lang="en-US" sz="2000" b="0" i="0" smtClean="0">
                            <a:latin typeface="Cambria Math"/>
                            <a:cs typeface="Calibri" pitchFamily="34" charset="0"/>
                          </a:rPr>
                          <m:t>88.66</m:t>
                        </m:r>
                      </m:num>
                      <m:den>
                        <m:r>
                          <a:rPr lang="en-US" sz="2000" b="0" i="1" smtClean="0">
                            <a:latin typeface="Cambria Math"/>
                            <a:cs typeface="Calibri" pitchFamily="34" charset="0"/>
                          </a:rPr>
                          <m:t>2</m:t>
                        </m:r>
                      </m:den>
                    </m:f>
                    <m:r>
                      <a:rPr lang="en-US" sz="2000" b="0" i="1" smtClean="0">
                        <a:latin typeface="Cambria Math"/>
                        <a:cs typeface="Calibri" pitchFamily="34" charset="0"/>
                      </a:rPr>
                      <m:t>=44.33</m:t>
                    </m:r>
                  </m:oMath>
                </a14:m>
                <a:r>
                  <a:rPr lang="en-US" sz="2000" dirty="0" smtClean="0">
                    <a:latin typeface="Calibri" pitchFamily="34" charset="0"/>
                    <a:cs typeface="Calibri" pitchFamily="34" charset="0"/>
                  </a:rPr>
                  <a:t>	</a:t>
                </a:r>
              </a:p>
              <a:p>
                <a:pPr algn="just"/>
                <a:endParaRPr lang="en-US" sz="2000" i="1" dirty="0" smtClean="0">
                  <a:latin typeface="Calibri" pitchFamily="34" charset="0"/>
                  <a:cs typeface="Calibri" pitchFamily="34" charset="0"/>
                </a:endParaRPr>
              </a:p>
              <a:p>
                <a:pPr algn="just"/>
                <a:endParaRPr lang="en-US" sz="2000" i="1" dirty="0">
                  <a:latin typeface="Calibri" pitchFamily="34" charset="0"/>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𝐸</m:t>
                    </m:r>
                    <m:r>
                      <a:rPr lang="en-US" sz="2000" i="1">
                        <a:latin typeface="Cambria Math"/>
                        <a:cs typeface="Calibri" pitchFamily="34" charset="0"/>
                      </a:rPr>
                      <m:t>             </m:t>
                    </m:r>
                    <m:r>
                      <a:rPr lang="en-US" sz="2000" i="1">
                        <a:latin typeface="Cambria Math"/>
                        <a:cs typeface="Calibri" pitchFamily="34" charset="0"/>
                      </a:rPr>
                      <m:t>𝑑𝑓𝑒𝑟𝑟𝑜𝑟</m:t>
                    </m:r>
                    <m:r>
                      <a:rPr lang="en-US" sz="2000" i="1">
                        <a:latin typeface="Cambria Math"/>
                        <a:cs typeface="Calibri" pitchFamily="34" charset="0"/>
                      </a:rPr>
                      <m:t>=21−3=18       </m:t>
                    </m:r>
                    <m:r>
                      <a:rPr lang="en-US" sz="2000" i="1">
                        <a:latin typeface="Cambria Math"/>
                        <a:cs typeface="Calibri" pitchFamily="34" charset="0"/>
                      </a:rPr>
                      <m:t>𝑀𝑆𝐸</m:t>
                    </m:r>
                    <m:r>
                      <a:rPr lang="en-US" sz="2000" i="1">
                        <a:latin typeface="Cambria Math"/>
                        <a:cs typeface="Calibri" pitchFamily="34" charset="0"/>
                      </a:rPr>
                      <m:t>=</m:t>
                    </m:r>
                    <m:f>
                      <m:fPr>
                        <m:ctrlPr>
                          <a:rPr lang="en-US" sz="2000" i="1">
                            <a:latin typeface="Cambria Math"/>
                            <a:cs typeface="Calibri" pitchFamily="34" charset="0"/>
                          </a:rPr>
                        </m:ctrlPr>
                      </m:fPr>
                      <m:num>
                        <m:r>
                          <a:rPr lang="en-US" sz="2000" i="1">
                            <a:latin typeface="Cambria Math"/>
                            <a:cs typeface="Calibri" pitchFamily="34" charset="0"/>
                          </a:rPr>
                          <m:t>𝑆𝑆</m:t>
                        </m:r>
                        <m:r>
                          <a:rPr lang="en-US" sz="2000" b="0" i="1" smtClean="0">
                            <a:latin typeface="Cambria Math"/>
                            <a:cs typeface="Calibri" pitchFamily="34" charset="0"/>
                          </a:rPr>
                          <m:t>𝐸</m:t>
                        </m:r>
                        <m:r>
                          <a:rPr lang="en-US" sz="2000" b="0" i="1" smtClean="0">
                            <a:latin typeface="Cambria Math"/>
                            <a:cs typeface="Calibri" pitchFamily="34" charset="0"/>
                          </a:rPr>
                          <m:t> </m:t>
                        </m:r>
                      </m:num>
                      <m:den>
                        <m:r>
                          <a:rPr lang="en-US" sz="2000" i="1">
                            <a:latin typeface="Cambria Math"/>
                            <a:cs typeface="Calibri" pitchFamily="34" charset="0"/>
                          </a:rPr>
                          <m:t>𝑑𝑓</m:t>
                        </m:r>
                        <m:r>
                          <a:rPr lang="en-US" sz="2000" b="0" i="1" baseline="-25000" smtClean="0">
                            <a:latin typeface="Cambria Math"/>
                            <a:cs typeface="Calibri" pitchFamily="34" charset="0"/>
                          </a:rPr>
                          <m:t>𝑒𝑟𝑟𝑜𝑟</m:t>
                        </m:r>
                      </m:den>
                    </m:f>
                    <m:r>
                      <a:rPr lang="en-US" sz="2000" b="0" i="0" smtClean="0">
                        <a:latin typeface="Cambria Math"/>
                        <a:cs typeface="Calibri" pitchFamily="34" charset="0"/>
                      </a:rPr>
                      <m:t>=</m:t>
                    </m:r>
                    <m:f>
                      <m:fPr>
                        <m:ctrlPr>
                          <a:rPr lang="en-US" sz="2000" b="0" i="1" baseline="-25000" smtClean="0">
                            <a:latin typeface="Cambria Math"/>
                            <a:cs typeface="Calibri" pitchFamily="34" charset="0"/>
                          </a:rPr>
                        </m:ctrlPr>
                      </m:fPr>
                      <m:num>
                        <m:r>
                          <a:rPr lang="en-US" sz="2000" b="0" i="0" smtClean="0">
                            <a:latin typeface="Cambria Math"/>
                            <a:cs typeface="Calibri" pitchFamily="34" charset="0"/>
                          </a:rPr>
                          <m:t>2812.571</m:t>
                        </m:r>
                      </m:num>
                      <m:den>
                        <m:r>
                          <a:rPr lang="en-US" sz="2000" b="0" i="1" smtClean="0">
                            <a:latin typeface="Cambria Math"/>
                            <a:cs typeface="Calibri" pitchFamily="34" charset="0"/>
                          </a:rPr>
                          <m:t>18</m:t>
                        </m:r>
                      </m:den>
                    </m:f>
                    <m:r>
                      <a:rPr lang="en-US" sz="2000" b="0" i="1" smtClean="0">
                        <a:latin typeface="Cambria Math"/>
                        <a:cs typeface="Calibri" pitchFamily="34" charset="0"/>
                      </a:rPr>
                      <m:t>=156.254</m:t>
                    </m:r>
                  </m:oMath>
                </a14:m>
                <a:r>
                  <a:rPr lang="en-US" sz="2000" dirty="0" smtClean="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smtClean="0">
                  <a:latin typeface="Cambria Math"/>
                  <a:cs typeface="Calibri" pitchFamily="34" charset="0"/>
                </a:endParaRPr>
              </a:p>
              <a:p>
                <a:pPr algn="just"/>
                <a:endParaRPr lang="en-US" sz="2000" i="1" dirty="0">
                  <a:latin typeface="Cambria Math"/>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𝑇</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𝑡𝑜𝑡𝑎𝑙</m:t>
                    </m:r>
                    <m:r>
                      <a:rPr lang="en-US" sz="2000" i="1">
                        <a:latin typeface="Cambria Math"/>
                        <a:cs typeface="Calibri" pitchFamily="34" charset="0"/>
                      </a:rPr>
                      <m:t>=</m:t>
                    </m:r>
                    <m:r>
                      <a:rPr lang="en-US" sz="2000" b="0" i="1" smtClean="0">
                        <a:latin typeface="Cambria Math"/>
                        <a:cs typeface="Calibri" pitchFamily="34" charset="0"/>
                      </a:rPr>
                      <m:t>21</m:t>
                    </m:r>
                    <m:r>
                      <a:rPr lang="en-US" sz="2000" i="1">
                        <a:latin typeface="Cambria Math"/>
                        <a:cs typeface="Calibri" pitchFamily="34" charset="0"/>
                      </a:rPr>
                      <m:t>−1</m:t>
                    </m:r>
                    <m:r>
                      <a:rPr lang="en-US" sz="2000" b="0" i="1" smtClean="0">
                        <a:latin typeface="Cambria Math"/>
                        <a:cs typeface="Calibri" pitchFamily="34" charset="0"/>
                      </a:rPr>
                      <m:t>=20</m:t>
                    </m:r>
                    <m:r>
                      <a:rPr lang="en-US" sz="2000" i="1">
                        <a:latin typeface="Cambria Math"/>
                        <a:cs typeface="Calibri" pitchFamily="34" charset="0"/>
                      </a:rPr>
                      <m:t>              </m:t>
                    </m:r>
                    <m:r>
                      <a:rPr lang="en-US" sz="2000" b="0" i="1" smtClean="0">
                        <a:solidFill>
                          <a:srgbClr val="C00000"/>
                        </a:solidFill>
                        <a:latin typeface="Cambria Math"/>
                        <a:cs typeface="Calibri" pitchFamily="34" charset="0"/>
                      </a:rPr>
                      <m:t>𝐹</m:t>
                    </m:r>
                    <m:r>
                      <a:rPr lang="en-US" sz="2000" i="1">
                        <a:solidFill>
                          <a:srgbClr val="C00000"/>
                        </a:solidFill>
                        <a:latin typeface="Cambria Math"/>
                        <a:cs typeface="Calibri" pitchFamily="34" charset="0"/>
                      </a:rPr>
                      <m:t>=</m:t>
                    </m:r>
                    <m:f>
                      <m:fPr>
                        <m:ctrlPr>
                          <a:rPr lang="en-US" sz="2000" b="0" i="1" smtClean="0">
                            <a:solidFill>
                              <a:srgbClr val="C00000"/>
                            </a:solidFill>
                            <a:latin typeface="Cambria Math"/>
                            <a:cs typeface="Calibri" pitchFamily="34" charset="0"/>
                          </a:rPr>
                        </m:ctrlPr>
                      </m:fPr>
                      <m:num>
                        <m:r>
                          <a:rPr lang="en-US" sz="2000" b="0" i="1" smtClean="0">
                            <a:solidFill>
                              <a:srgbClr val="C00000"/>
                            </a:solidFill>
                            <a:latin typeface="Cambria Math"/>
                            <a:cs typeface="Calibri" pitchFamily="34" charset="0"/>
                          </a:rPr>
                          <m:t>𝑀𝑆𝐶</m:t>
                        </m:r>
                      </m:num>
                      <m:den>
                        <m:r>
                          <a:rPr lang="en-US" sz="2000" b="0" i="1" smtClean="0">
                            <a:solidFill>
                              <a:srgbClr val="C00000"/>
                            </a:solidFill>
                            <a:latin typeface="Cambria Math"/>
                            <a:cs typeface="Calibri" pitchFamily="34" charset="0"/>
                          </a:rPr>
                          <m:t>𝑀𝑆𝐸</m:t>
                        </m:r>
                      </m:den>
                    </m:f>
                  </m:oMath>
                </a14:m>
                <a:r>
                  <a:rPr lang="en-US" sz="2000" dirty="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smtClean="0">
                  <a:latin typeface="Cambria Math"/>
                  <a:cs typeface="Calibri" pitchFamily="34" charset="0"/>
                </a:endParaRPr>
              </a:p>
              <a:p>
                <a:pPr algn="just"/>
                <a:r>
                  <a:rPr lang="en-US" sz="1600" dirty="0" smtClean="0">
                    <a:latin typeface="Cambria Math"/>
                    <a:cs typeface="Calibri" pitchFamily="34" charset="0"/>
                  </a:rPr>
                  <a:t>MSC = Mean Square Columns/treatments</a:t>
                </a:r>
              </a:p>
              <a:p>
                <a:pPr algn="just"/>
                <a:r>
                  <a:rPr lang="en-US" sz="1600" dirty="0" smtClean="0">
                    <a:latin typeface="Cambria Math"/>
                    <a:cs typeface="Calibri" pitchFamily="34" charset="0"/>
                  </a:rPr>
                  <a:t>MSE = Mean Square Error</a:t>
                </a:r>
                <a:endParaRPr lang="en-US" sz="1600" dirty="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90600" y="1905000"/>
                <a:ext cx="7924800" cy="3820341"/>
              </a:xfrm>
              <a:prstGeom prst="rect">
                <a:avLst/>
              </a:prstGeom>
              <a:blipFill rotWithShape="1">
                <a:blip r:embed="rId2"/>
                <a:stretch>
                  <a:fillRect l="-846" r="-1769" b="-958"/>
                </a:stretch>
              </a:blipFill>
            </p:spPr>
            <p:txBody>
              <a:bodyPr/>
              <a:lstStyle/>
              <a:p>
                <a:r>
                  <a:rPr lang="en-US">
                    <a:noFill/>
                  </a:rPr>
                  <a:t> </a:t>
                </a:r>
              </a:p>
            </p:txBody>
          </p:sp>
        </mc:Fallback>
      </mc:AlternateContent>
    </p:spTree>
    <p:extLst>
      <p:ext uri="{BB962C8B-B14F-4D97-AF65-F5344CB8AC3E}">
        <p14:creationId xmlns:p14="http://schemas.microsoft.com/office/powerpoint/2010/main" val="27087076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3124199"/>
            <a:ext cx="2514919" cy="646331"/>
          </a:xfrm>
          <a:prstGeom prst="rect">
            <a:avLst/>
          </a:prstGeom>
          <a:noFill/>
        </p:spPr>
        <p:txBody>
          <a:bodyPr wrap="none" rtlCol="0">
            <a:spAutoFit/>
          </a:bodyPr>
          <a:lstStyle/>
          <a:p>
            <a:r>
              <a:rPr lang="en-US" sz="3600" dirty="0" smtClean="0">
                <a:latin typeface="Calibri" pitchFamily="34" charset="0"/>
                <a:cs typeface="Calibri" pitchFamily="34" charset="0"/>
              </a:rPr>
              <a:t>Introduction</a:t>
            </a:r>
            <a:endParaRPr lang="en-US" sz="3600" dirty="0">
              <a:latin typeface="Calibri" pitchFamily="34" charset="0"/>
              <a:cs typeface="Calibri" pitchFamily="34" charset="0"/>
            </a:endParaRPr>
          </a:p>
        </p:txBody>
      </p:sp>
    </p:spTree>
    <p:extLst>
      <p:ext uri="{BB962C8B-B14F-4D97-AF65-F5344CB8AC3E}">
        <p14:creationId xmlns:p14="http://schemas.microsoft.com/office/powerpoint/2010/main" val="39484225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5: Calculate F Ratio</a:t>
            </a:r>
          </a:p>
        </p:txBody>
      </p:sp>
      <mc:AlternateContent xmlns:mc="http://schemas.openxmlformats.org/markup-compatibility/2006" xmlns:a14="http://schemas.microsoft.com/office/drawing/2010/main">
        <mc:Choice Requires="a14">
          <p:sp>
            <p:nvSpPr>
              <p:cNvPr id="8" name="TextBox 7"/>
              <p:cNvSpPr txBox="1"/>
              <p:nvPr/>
            </p:nvSpPr>
            <p:spPr>
              <a:xfrm>
                <a:off x="990600" y="1905000"/>
                <a:ext cx="7924800" cy="4128118"/>
              </a:xfrm>
              <a:prstGeom prst="rect">
                <a:avLst/>
              </a:prstGeom>
              <a:noFill/>
            </p:spPr>
            <p:txBody>
              <a:bodyPr wrap="square" rtlCol="0">
                <a:spAutoFit/>
              </a:bodyPr>
              <a:lstStyle/>
              <a:p>
                <a:pPr algn="just"/>
                <a14:m>
                  <m:oMath xmlns:m="http://schemas.openxmlformats.org/officeDocument/2006/math">
                    <m:r>
                      <a:rPr lang="en-US" sz="2000" i="1" smtClean="0">
                        <a:latin typeface="Cambria Math"/>
                        <a:cs typeface="Calibri" pitchFamily="34" charset="0"/>
                      </a:rPr>
                      <m:t>𝑆</m:t>
                    </m:r>
                    <m:r>
                      <a:rPr lang="en-US" sz="2000" b="0" i="1" smtClean="0">
                        <a:latin typeface="Cambria Math"/>
                        <a:cs typeface="Calibri" pitchFamily="34" charset="0"/>
                      </a:rPr>
                      <m:t>𝑆𝐶</m:t>
                    </m:r>
                    <m:r>
                      <a:rPr lang="en-US" sz="2000" b="0" i="1" smtClean="0">
                        <a:latin typeface="Cambria Math"/>
                        <a:cs typeface="Calibri" pitchFamily="34" charset="0"/>
                      </a:rPr>
                      <m:t>                </m:t>
                    </m:r>
                    <m:r>
                      <a:rPr lang="en-US" sz="2000" b="0" i="1" smtClean="0">
                        <a:latin typeface="Cambria Math"/>
                        <a:cs typeface="Calibri" pitchFamily="34" charset="0"/>
                      </a:rPr>
                      <m:t>𝑑𝑓𝑐𝑜𝑙𝑢𝑚𝑛𝑠</m:t>
                    </m:r>
                    <m:r>
                      <a:rPr lang="en-US" sz="2000" b="0" i="1" smtClean="0">
                        <a:latin typeface="Cambria Math"/>
                        <a:cs typeface="Calibri" pitchFamily="34" charset="0"/>
                      </a:rPr>
                      <m:t>=3−1=2           </m:t>
                    </m:r>
                    <m:r>
                      <a:rPr lang="en-US" sz="2000" b="0" i="1" smtClean="0">
                        <a:latin typeface="Cambria Math"/>
                        <a:cs typeface="Calibri" pitchFamily="34" charset="0"/>
                      </a:rPr>
                      <m:t>𝑀𝑆𝐶</m:t>
                    </m:r>
                    <m:r>
                      <a:rPr lang="en-US" sz="2000" b="0" i="1" smtClean="0">
                        <a:latin typeface="Cambria Math"/>
                        <a:cs typeface="Calibri" pitchFamily="34" charset="0"/>
                      </a:rPr>
                      <m:t>=</m:t>
                    </m:r>
                    <m:f>
                      <m:fPr>
                        <m:ctrlPr>
                          <a:rPr lang="en-US" sz="2000" b="0" i="1" smtClean="0">
                            <a:latin typeface="Cambria Math"/>
                            <a:cs typeface="Calibri" pitchFamily="34" charset="0"/>
                          </a:rPr>
                        </m:ctrlPr>
                      </m:fPr>
                      <m:num>
                        <m:r>
                          <a:rPr lang="en-US" sz="2000" b="0" i="1" smtClean="0">
                            <a:latin typeface="Cambria Math"/>
                            <a:cs typeface="Calibri" pitchFamily="34" charset="0"/>
                          </a:rPr>
                          <m:t>𝑆𝑆𝐶</m:t>
                        </m:r>
                      </m:num>
                      <m:den>
                        <m:r>
                          <a:rPr lang="en-US" sz="2000" b="0" i="1" smtClean="0">
                            <a:latin typeface="Cambria Math"/>
                            <a:cs typeface="Calibri" pitchFamily="34" charset="0"/>
                          </a:rPr>
                          <m:t>𝑑𝑓</m:t>
                        </m:r>
                        <m:r>
                          <a:rPr lang="en-US" sz="2000" b="0" i="1" baseline="-25000" smtClean="0">
                            <a:latin typeface="Cambria Math"/>
                            <a:cs typeface="Calibri" pitchFamily="34" charset="0"/>
                          </a:rPr>
                          <m:t>𝑐𝑜𝑙𝑢𝑚𝑛𝑠</m:t>
                        </m:r>
                      </m:den>
                    </m:f>
                    <m:r>
                      <a:rPr lang="en-US" sz="2000" b="0" i="0" smtClean="0">
                        <a:latin typeface="Cambria Math"/>
                        <a:cs typeface="Calibri" pitchFamily="34" charset="0"/>
                      </a:rPr>
                      <m:t>=</m:t>
                    </m:r>
                    <m:f>
                      <m:fPr>
                        <m:ctrlPr>
                          <a:rPr lang="en-US" sz="2000" b="0" i="1" smtClean="0">
                            <a:latin typeface="Cambria Math"/>
                            <a:cs typeface="Calibri" pitchFamily="34" charset="0"/>
                          </a:rPr>
                        </m:ctrlPr>
                      </m:fPr>
                      <m:num>
                        <m:r>
                          <a:rPr lang="en-US" sz="2000" b="0" i="0" smtClean="0">
                            <a:latin typeface="Cambria Math"/>
                            <a:cs typeface="Calibri" pitchFamily="34" charset="0"/>
                          </a:rPr>
                          <m:t>88.66</m:t>
                        </m:r>
                      </m:num>
                      <m:den>
                        <m:r>
                          <a:rPr lang="en-US" sz="2000" b="0" i="1" smtClean="0">
                            <a:latin typeface="Cambria Math"/>
                            <a:cs typeface="Calibri" pitchFamily="34" charset="0"/>
                          </a:rPr>
                          <m:t>2</m:t>
                        </m:r>
                      </m:den>
                    </m:f>
                    <m:r>
                      <a:rPr lang="en-US" sz="2000" b="0" i="1" smtClean="0">
                        <a:latin typeface="Cambria Math"/>
                        <a:cs typeface="Calibri" pitchFamily="34" charset="0"/>
                      </a:rPr>
                      <m:t>=44.33</m:t>
                    </m:r>
                  </m:oMath>
                </a14:m>
                <a:r>
                  <a:rPr lang="en-US" sz="2000" dirty="0" smtClean="0">
                    <a:latin typeface="Calibri" pitchFamily="34" charset="0"/>
                    <a:cs typeface="Calibri" pitchFamily="34" charset="0"/>
                  </a:rPr>
                  <a:t>	</a:t>
                </a:r>
              </a:p>
              <a:p>
                <a:pPr algn="just"/>
                <a:endParaRPr lang="en-US" sz="2000" i="1" dirty="0" smtClean="0">
                  <a:latin typeface="Calibri" pitchFamily="34" charset="0"/>
                  <a:cs typeface="Calibri" pitchFamily="34" charset="0"/>
                </a:endParaRPr>
              </a:p>
              <a:p>
                <a:pPr algn="just"/>
                <a:endParaRPr lang="en-US" sz="2000" i="1" dirty="0">
                  <a:latin typeface="Calibri" pitchFamily="34" charset="0"/>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𝐸</m:t>
                    </m:r>
                    <m:r>
                      <a:rPr lang="en-US" sz="2000" i="1">
                        <a:latin typeface="Cambria Math"/>
                        <a:cs typeface="Calibri" pitchFamily="34" charset="0"/>
                      </a:rPr>
                      <m:t>             </m:t>
                    </m:r>
                    <m:r>
                      <a:rPr lang="en-US" sz="2000" i="1">
                        <a:latin typeface="Cambria Math"/>
                        <a:cs typeface="Calibri" pitchFamily="34" charset="0"/>
                      </a:rPr>
                      <m:t>𝑑𝑓𝑒𝑟𝑟𝑜𝑟</m:t>
                    </m:r>
                    <m:r>
                      <a:rPr lang="en-US" sz="2000" i="1">
                        <a:latin typeface="Cambria Math"/>
                        <a:cs typeface="Calibri" pitchFamily="34" charset="0"/>
                      </a:rPr>
                      <m:t>=21−3=18       </m:t>
                    </m:r>
                    <m:r>
                      <a:rPr lang="en-US" sz="2000" i="1">
                        <a:latin typeface="Cambria Math"/>
                        <a:cs typeface="Calibri" pitchFamily="34" charset="0"/>
                      </a:rPr>
                      <m:t>𝑀𝑆𝐸</m:t>
                    </m:r>
                    <m:r>
                      <a:rPr lang="en-US" sz="2000" i="1">
                        <a:latin typeface="Cambria Math"/>
                        <a:cs typeface="Calibri" pitchFamily="34" charset="0"/>
                      </a:rPr>
                      <m:t>=</m:t>
                    </m:r>
                    <m:f>
                      <m:fPr>
                        <m:ctrlPr>
                          <a:rPr lang="en-US" sz="2000" i="1">
                            <a:latin typeface="Cambria Math"/>
                            <a:cs typeface="Calibri" pitchFamily="34" charset="0"/>
                          </a:rPr>
                        </m:ctrlPr>
                      </m:fPr>
                      <m:num>
                        <m:r>
                          <a:rPr lang="en-US" sz="2000" i="1">
                            <a:latin typeface="Cambria Math"/>
                            <a:cs typeface="Calibri" pitchFamily="34" charset="0"/>
                          </a:rPr>
                          <m:t>𝑆𝑆</m:t>
                        </m:r>
                        <m:r>
                          <a:rPr lang="en-US" sz="2000" b="0" i="1" smtClean="0">
                            <a:latin typeface="Cambria Math"/>
                            <a:cs typeface="Calibri" pitchFamily="34" charset="0"/>
                          </a:rPr>
                          <m:t>𝐸</m:t>
                        </m:r>
                        <m:r>
                          <a:rPr lang="en-US" sz="2000" b="0" i="1" smtClean="0">
                            <a:latin typeface="Cambria Math"/>
                            <a:cs typeface="Calibri" pitchFamily="34" charset="0"/>
                          </a:rPr>
                          <m:t> </m:t>
                        </m:r>
                      </m:num>
                      <m:den>
                        <m:r>
                          <a:rPr lang="en-US" sz="2000" i="1">
                            <a:latin typeface="Cambria Math"/>
                            <a:cs typeface="Calibri" pitchFamily="34" charset="0"/>
                          </a:rPr>
                          <m:t>𝑑𝑓</m:t>
                        </m:r>
                        <m:r>
                          <a:rPr lang="en-US" sz="2000" b="0" i="1" baseline="-25000" smtClean="0">
                            <a:latin typeface="Cambria Math"/>
                            <a:cs typeface="Calibri" pitchFamily="34" charset="0"/>
                          </a:rPr>
                          <m:t>𝑒𝑟𝑟𝑜𝑟</m:t>
                        </m:r>
                      </m:den>
                    </m:f>
                    <m:r>
                      <a:rPr lang="en-US" sz="2000" b="0" i="0" smtClean="0">
                        <a:latin typeface="Cambria Math"/>
                        <a:cs typeface="Calibri" pitchFamily="34" charset="0"/>
                      </a:rPr>
                      <m:t>=</m:t>
                    </m:r>
                    <m:f>
                      <m:fPr>
                        <m:ctrlPr>
                          <a:rPr lang="en-US" sz="2000" b="0" i="1" baseline="-25000" smtClean="0">
                            <a:latin typeface="Cambria Math"/>
                            <a:cs typeface="Calibri" pitchFamily="34" charset="0"/>
                          </a:rPr>
                        </m:ctrlPr>
                      </m:fPr>
                      <m:num>
                        <m:r>
                          <a:rPr lang="en-US" sz="2000" b="0" i="0" smtClean="0">
                            <a:latin typeface="Cambria Math"/>
                            <a:cs typeface="Calibri" pitchFamily="34" charset="0"/>
                          </a:rPr>
                          <m:t>2812.571</m:t>
                        </m:r>
                      </m:num>
                      <m:den>
                        <m:r>
                          <a:rPr lang="en-US" sz="2000" b="0" i="1" smtClean="0">
                            <a:latin typeface="Cambria Math"/>
                            <a:cs typeface="Calibri" pitchFamily="34" charset="0"/>
                          </a:rPr>
                          <m:t>18</m:t>
                        </m:r>
                      </m:den>
                    </m:f>
                    <m:r>
                      <a:rPr lang="en-US" sz="2000" b="0" i="1" smtClean="0">
                        <a:latin typeface="Cambria Math"/>
                        <a:cs typeface="Calibri" pitchFamily="34" charset="0"/>
                      </a:rPr>
                      <m:t>=156.254</m:t>
                    </m:r>
                  </m:oMath>
                </a14:m>
                <a:r>
                  <a:rPr lang="en-US" sz="2000" dirty="0" smtClean="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smtClean="0">
                  <a:latin typeface="Cambria Math"/>
                  <a:cs typeface="Calibri" pitchFamily="34" charset="0"/>
                </a:endParaRPr>
              </a:p>
              <a:p>
                <a:pPr algn="just"/>
                <a:endParaRPr lang="en-US" sz="2000" i="1" dirty="0">
                  <a:latin typeface="Cambria Math"/>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𝑇</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𝑡𝑜𝑡𝑎𝑙</m:t>
                    </m:r>
                    <m:r>
                      <a:rPr lang="en-US" sz="2000" i="1">
                        <a:latin typeface="Cambria Math"/>
                        <a:cs typeface="Calibri" pitchFamily="34" charset="0"/>
                      </a:rPr>
                      <m:t>=</m:t>
                    </m:r>
                    <m:r>
                      <a:rPr lang="en-US" sz="2000" b="0" i="1" smtClean="0">
                        <a:latin typeface="Cambria Math"/>
                        <a:cs typeface="Calibri" pitchFamily="34" charset="0"/>
                      </a:rPr>
                      <m:t>21</m:t>
                    </m:r>
                    <m:r>
                      <a:rPr lang="en-US" sz="2000" i="1">
                        <a:latin typeface="Cambria Math"/>
                        <a:cs typeface="Calibri" pitchFamily="34" charset="0"/>
                      </a:rPr>
                      <m:t>−1</m:t>
                    </m:r>
                    <m:r>
                      <a:rPr lang="en-US" sz="2000" b="0" i="1" smtClean="0">
                        <a:latin typeface="Cambria Math"/>
                        <a:cs typeface="Calibri" pitchFamily="34" charset="0"/>
                      </a:rPr>
                      <m:t>=20</m:t>
                    </m:r>
                    <m:r>
                      <a:rPr lang="en-US" sz="2000" i="1">
                        <a:latin typeface="Cambria Math"/>
                        <a:cs typeface="Calibri" pitchFamily="34" charset="0"/>
                      </a:rPr>
                      <m:t>              </m:t>
                    </m:r>
                    <m:r>
                      <a:rPr lang="en-US" sz="2000" b="0" i="1" smtClean="0">
                        <a:solidFill>
                          <a:srgbClr val="C00000"/>
                        </a:solidFill>
                        <a:latin typeface="Cambria Math"/>
                        <a:cs typeface="Calibri" pitchFamily="34" charset="0"/>
                      </a:rPr>
                      <m:t>𝐹</m:t>
                    </m:r>
                    <m:r>
                      <a:rPr lang="en-US" sz="2000" i="1">
                        <a:solidFill>
                          <a:srgbClr val="C00000"/>
                        </a:solidFill>
                        <a:latin typeface="Cambria Math"/>
                        <a:cs typeface="Calibri" pitchFamily="34" charset="0"/>
                      </a:rPr>
                      <m:t>=</m:t>
                    </m:r>
                    <m:f>
                      <m:fPr>
                        <m:ctrlPr>
                          <a:rPr lang="en-US" sz="2000" b="0" i="1" smtClean="0">
                            <a:solidFill>
                              <a:srgbClr val="C00000"/>
                            </a:solidFill>
                            <a:latin typeface="Cambria Math"/>
                            <a:cs typeface="Calibri" pitchFamily="34" charset="0"/>
                          </a:rPr>
                        </m:ctrlPr>
                      </m:fPr>
                      <m:num>
                        <m:r>
                          <a:rPr lang="en-US" sz="2000" b="0" i="1" smtClean="0">
                            <a:solidFill>
                              <a:srgbClr val="C00000"/>
                            </a:solidFill>
                            <a:latin typeface="Cambria Math"/>
                            <a:cs typeface="Calibri" pitchFamily="34" charset="0"/>
                          </a:rPr>
                          <m:t>𝑀𝑆𝐶</m:t>
                        </m:r>
                      </m:num>
                      <m:den>
                        <m:r>
                          <a:rPr lang="en-US" sz="2000" b="0" i="1" smtClean="0">
                            <a:solidFill>
                              <a:srgbClr val="C00000"/>
                            </a:solidFill>
                            <a:latin typeface="Cambria Math"/>
                            <a:cs typeface="Calibri" pitchFamily="34" charset="0"/>
                          </a:rPr>
                          <m:t>𝑀𝑆𝐸</m:t>
                        </m:r>
                      </m:den>
                    </m:f>
                    <m:r>
                      <a:rPr lang="en-US" sz="2000" b="0" i="0" smtClean="0">
                        <a:solidFill>
                          <a:srgbClr val="C00000"/>
                        </a:solidFill>
                        <a:latin typeface="Cambria Math"/>
                        <a:cs typeface="Calibri" pitchFamily="34" charset="0"/>
                      </a:rPr>
                      <m:t>=</m:t>
                    </m:r>
                    <m:f>
                      <m:fPr>
                        <m:ctrlPr>
                          <a:rPr lang="en-US" sz="2000" b="0" i="1" smtClean="0">
                            <a:solidFill>
                              <a:srgbClr val="C00000"/>
                            </a:solidFill>
                            <a:latin typeface="Cambria Math"/>
                            <a:cs typeface="Calibri" pitchFamily="34" charset="0"/>
                          </a:rPr>
                        </m:ctrlPr>
                      </m:fPr>
                      <m:num>
                        <m:r>
                          <a:rPr lang="en-US" sz="2000" b="0" i="0" smtClean="0">
                            <a:solidFill>
                              <a:srgbClr val="C00000"/>
                            </a:solidFill>
                            <a:latin typeface="Cambria Math"/>
                            <a:cs typeface="Calibri" pitchFamily="34" charset="0"/>
                          </a:rPr>
                          <m:t>44.33</m:t>
                        </m:r>
                      </m:num>
                      <m:den>
                        <m:r>
                          <a:rPr lang="en-US" sz="2000" b="0" i="1" smtClean="0">
                            <a:solidFill>
                              <a:srgbClr val="C00000"/>
                            </a:solidFill>
                            <a:latin typeface="Cambria Math"/>
                            <a:cs typeface="Calibri" pitchFamily="34" charset="0"/>
                          </a:rPr>
                          <m:t>156.254</m:t>
                        </m:r>
                      </m:den>
                    </m:f>
                    <m:r>
                      <a:rPr lang="en-US" sz="2000" b="0" i="1" smtClean="0">
                        <a:solidFill>
                          <a:srgbClr val="C00000"/>
                        </a:solidFill>
                        <a:latin typeface="Cambria Math"/>
                        <a:cs typeface="Calibri" pitchFamily="34" charset="0"/>
                      </a:rPr>
                      <m:t>=0.2837</m:t>
                    </m:r>
                  </m:oMath>
                </a14:m>
                <a:r>
                  <a:rPr lang="en-US" sz="2000" dirty="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smtClean="0">
                  <a:latin typeface="Cambria Math"/>
                  <a:cs typeface="Calibri" pitchFamily="34" charset="0"/>
                </a:endParaRPr>
              </a:p>
              <a:p>
                <a:pPr algn="just"/>
                <a:r>
                  <a:rPr lang="en-US" sz="1600" dirty="0" smtClean="0">
                    <a:latin typeface="Cambria Math"/>
                    <a:cs typeface="Calibri" pitchFamily="34" charset="0"/>
                  </a:rPr>
                  <a:t>MSC = Mean Square Columns/treatments</a:t>
                </a:r>
              </a:p>
              <a:p>
                <a:pPr algn="just"/>
                <a:r>
                  <a:rPr lang="en-US" sz="1600" dirty="0" smtClean="0">
                    <a:latin typeface="Cambria Math"/>
                    <a:cs typeface="Calibri" pitchFamily="34" charset="0"/>
                  </a:rPr>
                  <a:t>MSE = Mean Square Error</a:t>
                </a:r>
                <a:endParaRPr lang="en-US" sz="1600" dirty="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90600" y="1905000"/>
                <a:ext cx="7924800" cy="4128118"/>
              </a:xfrm>
              <a:prstGeom prst="rect">
                <a:avLst/>
              </a:prstGeom>
              <a:blipFill rotWithShape="1">
                <a:blip r:embed="rId2"/>
                <a:stretch>
                  <a:fillRect l="-846" r="-1769" b="-739"/>
                </a:stretch>
              </a:blipFill>
            </p:spPr>
            <p:txBody>
              <a:bodyPr/>
              <a:lstStyle/>
              <a:p>
                <a:r>
                  <a:rPr lang="en-US">
                    <a:noFill/>
                  </a:rPr>
                  <a:t> </a:t>
                </a:r>
              </a:p>
            </p:txBody>
          </p:sp>
        </mc:Fallback>
      </mc:AlternateContent>
    </p:spTree>
    <p:extLst>
      <p:ext uri="{BB962C8B-B14F-4D97-AF65-F5344CB8AC3E}">
        <p14:creationId xmlns:p14="http://schemas.microsoft.com/office/powerpoint/2010/main" val="7707053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6: Calculate F Critical Value</a:t>
            </a:r>
          </a:p>
        </p:txBody>
      </p:sp>
      <mc:AlternateContent xmlns:mc="http://schemas.openxmlformats.org/markup-compatibility/2006" xmlns:a14="http://schemas.microsoft.com/office/drawing/2010/main">
        <mc:Choice Requires="a14">
          <p:sp>
            <p:nvSpPr>
              <p:cNvPr id="8" name="TextBox 7"/>
              <p:cNvSpPr txBox="1"/>
              <p:nvPr/>
            </p:nvSpPr>
            <p:spPr>
              <a:xfrm>
                <a:off x="762000" y="1752600"/>
                <a:ext cx="7924800" cy="3635675"/>
              </a:xfrm>
              <a:prstGeom prst="rect">
                <a:avLst/>
              </a:prstGeom>
              <a:noFill/>
            </p:spPr>
            <p:txBody>
              <a:bodyPr wrap="square" rtlCol="0">
                <a:spAutoFit/>
              </a:bodyPr>
              <a:lstStyle/>
              <a:p>
                <a:pPr algn="just"/>
                <a14:m>
                  <m:oMath xmlns:m="http://schemas.openxmlformats.org/officeDocument/2006/math">
                    <m:r>
                      <a:rPr lang="en-US" sz="2000" i="1" smtClean="0">
                        <a:latin typeface="Cambria Math"/>
                        <a:cs typeface="Calibri" pitchFamily="34" charset="0"/>
                      </a:rPr>
                      <m:t>𝑆</m:t>
                    </m:r>
                    <m:r>
                      <a:rPr lang="en-US" sz="2000" b="0" i="1" smtClean="0">
                        <a:latin typeface="Cambria Math"/>
                        <a:cs typeface="Calibri" pitchFamily="34" charset="0"/>
                      </a:rPr>
                      <m:t>𝑆𝐶</m:t>
                    </m:r>
                    <m:r>
                      <a:rPr lang="en-US" sz="2000" b="0" i="1" smtClean="0">
                        <a:latin typeface="Cambria Math"/>
                        <a:cs typeface="Calibri" pitchFamily="34" charset="0"/>
                      </a:rPr>
                      <m:t>                </m:t>
                    </m:r>
                    <m:r>
                      <a:rPr lang="en-US" sz="2000" b="0" i="1" smtClean="0">
                        <a:latin typeface="Cambria Math"/>
                        <a:cs typeface="Calibri" pitchFamily="34" charset="0"/>
                      </a:rPr>
                      <m:t>𝑑𝑓𝑐𝑜𝑙𝑢𝑚𝑛𝑠</m:t>
                    </m:r>
                    <m:r>
                      <a:rPr lang="en-US" sz="2000" b="0" i="1" smtClean="0">
                        <a:latin typeface="Cambria Math"/>
                        <a:cs typeface="Calibri" pitchFamily="34" charset="0"/>
                      </a:rPr>
                      <m:t>=3−1=2           </m:t>
                    </m:r>
                    <m:r>
                      <a:rPr lang="en-US" sz="2000" b="0" i="1" smtClean="0">
                        <a:latin typeface="Cambria Math"/>
                        <a:cs typeface="Calibri" pitchFamily="34" charset="0"/>
                      </a:rPr>
                      <m:t>𝑀𝑆𝐶</m:t>
                    </m:r>
                    <m:r>
                      <a:rPr lang="en-US" sz="2000" b="0" i="1" smtClean="0">
                        <a:latin typeface="Cambria Math"/>
                        <a:cs typeface="Calibri" pitchFamily="34" charset="0"/>
                      </a:rPr>
                      <m:t>=</m:t>
                    </m:r>
                    <m:f>
                      <m:fPr>
                        <m:ctrlPr>
                          <a:rPr lang="en-US" sz="2000" b="0" i="1" smtClean="0">
                            <a:latin typeface="Cambria Math"/>
                            <a:cs typeface="Calibri" pitchFamily="34" charset="0"/>
                          </a:rPr>
                        </m:ctrlPr>
                      </m:fPr>
                      <m:num>
                        <m:r>
                          <a:rPr lang="en-US" sz="2000" b="0" i="1" smtClean="0">
                            <a:latin typeface="Cambria Math"/>
                            <a:cs typeface="Calibri" pitchFamily="34" charset="0"/>
                          </a:rPr>
                          <m:t>𝑆𝑆𝐶</m:t>
                        </m:r>
                      </m:num>
                      <m:den>
                        <m:r>
                          <a:rPr lang="en-US" sz="2000" b="0" i="1" smtClean="0">
                            <a:latin typeface="Cambria Math"/>
                            <a:cs typeface="Calibri" pitchFamily="34" charset="0"/>
                          </a:rPr>
                          <m:t>𝑑𝑓</m:t>
                        </m:r>
                        <m:r>
                          <a:rPr lang="en-US" sz="2000" b="0" i="1" baseline="-25000" smtClean="0">
                            <a:latin typeface="Cambria Math"/>
                            <a:cs typeface="Calibri" pitchFamily="34" charset="0"/>
                          </a:rPr>
                          <m:t>𝑐𝑜𝑙𝑢𝑚𝑛𝑠</m:t>
                        </m:r>
                      </m:den>
                    </m:f>
                    <m:r>
                      <a:rPr lang="en-US" sz="2000" b="0" i="0" smtClean="0">
                        <a:latin typeface="Cambria Math"/>
                        <a:cs typeface="Calibri" pitchFamily="34" charset="0"/>
                      </a:rPr>
                      <m:t>=</m:t>
                    </m:r>
                    <m:f>
                      <m:fPr>
                        <m:ctrlPr>
                          <a:rPr lang="en-US" sz="2000" b="0" i="1" smtClean="0">
                            <a:latin typeface="Cambria Math"/>
                            <a:cs typeface="Calibri" pitchFamily="34" charset="0"/>
                          </a:rPr>
                        </m:ctrlPr>
                      </m:fPr>
                      <m:num>
                        <m:r>
                          <a:rPr lang="en-US" sz="2000" b="0" i="0" smtClean="0">
                            <a:latin typeface="Cambria Math"/>
                            <a:cs typeface="Calibri" pitchFamily="34" charset="0"/>
                          </a:rPr>
                          <m:t>88.66</m:t>
                        </m:r>
                      </m:num>
                      <m:den>
                        <m:r>
                          <a:rPr lang="en-US" sz="2000" b="0" i="1" smtClean="0">
                            <a:latin typeface="Cambria Math"/>
                            <a:cs typeface="Calibri" pitchFamily="34" charset="0"/>
                          </a:rPr>
                          <m:t>2</m:t>
                        </m:r>
                      </m:den>
                    </m:f>
                    <m:r>
                      <a:rPr lang="en-US" sz="2000" b="0" i="1" smtClean="0">
                        <a:latin typeface="Cambria Math"/>
                        <a:cs typeface="Calibri" pitchFamily="34" charset="0"/>
                      </a:rPr>
                      <m:t>=44.33</m:t>
                    </m:r>
                  </m:oMath>
                </a14:m>
                <a:r>
                  <a:rPr lang="en-US" sz="2000" dirty="0" smtClean="0">
                    <a:latin typeface="Calibri" pitchFamily="34" charset="0"/>
                    <a:cs typeface="Calibri" pitchFamily="34" charset="0"/>
                  </a:rPr>
                  <a:t>	</a:t>
                </a:r>
                <a:endParaRPr lang="en-US" sz="2000" i="1" dirty="0">
                  <a:latin typeface="Calibri" pitchFamily="34" charset="0"/>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𝐸</m:t>
                    </m:r>
                    <m:r>
                      <a:rPr lang="en-US" sz="2000" i="1">
                        <a:latin typeface="Cambria Math"/>
                        <a:cs typeface="Calibri" pitchFamily="34" charset="0"/>
                      </a:rPr>
                      <m:t>             </m:t>
                    </m:r>
                    <m:r>
                      <a:rPr lang="en-US" sz="2000" i="1">
                        <a:latin typeface="Cambria Math"/>
                        <a:cs typeface="Calibri" pitchFamily="34" charset="0"/>
                      </a:rPr>
                      <m:t>𝑑𝑓𝑒𝑟𝑟𝑜𝑟</m:t>
                    </m:r>
                    <m:r>
                      <a:rPr lang="en-US" sz="2000" i="1">
                        <a:latin typeface="Cambria Math"/>
                        <a:cs typeface="Calibri" pitchFamily="34" charset="0"/>
                      </a:rPr>
                      <m:t>=21−3=18       </m:t>
                    </m:r>
                    <m:r>
                      <a:rPr lang="en-US" sz="2000" i="1">
                        <a:latin typeface="Cambria Math"/>
                        <a:cs typeface="Calibri" pitchFamily="34" charset="0"/>
                      </a:rPr>
                      <m:t>𝑀𝑆𝐸</m:t>
                    </m:r>
                    <m:r>
                      <a:rPr lang="en-US" sz="2000" i="1">
                        <a:latin typeface="Cambria Math"/>
                        <a:cs typeface="Calibri" pitchFamily="34" charset="0"/>
                      </a:rPr>
                      <m:t>=</m:t>
                    </m:r>
                    <m:f>
                      <m:fPr>
                        <m:ctrlPr>
                          <a:rPr lang="en-US" sz="2000" i="1">
                            <a:latin typeface="Cambria Math"/>
                            <a:cs typeface="Calibri" pitchFamily="34" charset="0"/>
                          </a:rPr>
                        </m:ctrlPr>
                      </m:fPr>
                      <m:num>
                        <m:r>
                          <a:rPr lang="en-US" sz="2000" i="1">
                            <a:latin typeface="Cambria Math"/>
                            <a:cs typeface="Calibri" pitchFamily="34" charset="0"/>
                          </a:rPr>
                          <m:t>𝑆𝑆</m:t>
                        </m:r>
                        <m:r>
                          <a:rPr lang="en-US" sz="2000" b="0" i="1" smtClean="0">
                            <a:latin typeface="Cambria Math"/>
                            <a:cs typeface="Calibri" pitchFamily="34" charset="0"/>
                          </a:rPr>
                          <m:t>𝐸</m:t>
                        </m:r>
                        <m:r>
                          <a:rPr lang="en-US" sz="2000" b="0" i="1" smtClean="0">
                            <a:latin typeface="Cambria Math"/>
                            <a:cs typeface="Calibri" pitchFamily="34" charset="0"/>
                          </a:rPr>
                          <m:t> </m:t>
                        </m:r>
                      </m:num>
                      <m:den>
                        <m:r>
                          <a:rPr lang="en-US" sz="2000" i="1">
                            <a:latin typeface="Cambria Math"/>
                            <a:cs typeface="Calibri" pitchFamily="34" charset="0"/>
                          </a:rPr>
                          <m:t>𝑑𝑓</m:t>
                        </m:r>
                        <m:r>
                          <a:rPr lang="en-US" sz="2000" b="0" i="1" baseline="-25000" smtClean="0">
                            <a:latin typeface="Cambria Math"/>
                            <a:cs typeface="Calibri" pitchFamily="34" charset="0"/>
                          </a:rPr>
                          <m:t>𝑒𝑟𝑟𝑜𝑟</m:t>
                        </m:r>
                      </m:den>
                    </m:f>
                    <m:r>
                      <a:rPr lang="en-US" sz="2000" b="0" i="0" smtClean="0">
                        <a:latin typeface="Cambria Math"/>
                        <a:cs typeface="Calibri" pitchFamily="34" charset="0"/>
                      </a:rPr>
                      <m:t>=</m:t>
                    </m:r>
                    <m:f>
                      <m:fPr>
                        <m:ctrlPr>
                          <a:rPr lang="en-US" sz="2000" b="0" i="1" baseline="-25000" smtClean="0">
                            <a:latin typeface="Cambria Math"/>
                            <a:cs typeface="Calibri" pitchFamily="34" charset="0"/>
                          </a:rPr>
                        </m:ctrlPr>
                      </m:fPr>
                      <m:num>
                        <m:r>
                          <a:rPr lang="en-US" sz="2000" b="0" i="0" smtClean="0">
                            <a:latin typeface="Cambria Math"/>
                            <a:cs typeface="Calibri" pitchFamily="34" charset="0"/>
                          </a:rPr>
                          <m:t>2812.571</m:t>
                        </m:r>
                      </m:num>
                      <m:den>
                        <m:r>
                          <a:rPr lang="en-US" sz="2000" b="0" i="1" smtClean="0">
                            <a:latin typeface="Cambria Math"/>
                            <a:cs typeface="Calibri" pitchFamily="34" charset="0"/>
                          </a:rPr>
                          <m:t>18</m:t>
                        </m:r>
                      </m:den>
                    </m:f>
                    <m:r>
                      <a:rPr lang="en-US" sz="2000" b="0" i="1" smtClean="0">
                        <a:latin typeface="Cambria Math"/>
                        <a:cs typeface="Calibri" pitchFamily="34" charset="0"/>
                      </a:rPr>
                      <m:t>=156.254</m:t>
                    </m:r>
                  </m:oMath>
                </a14:m>
                <a:r>
                  <a:rPr lang="en-US" sz="2000" dirty="0" smtClean="0">
                    <a:latin typeface="Calibri" pitchFamily="34" charset="0"/>
                    <a:cs typeface="Calibri" pitchFamily="34" charset="0"/>
                  </a:rPr>
                  <a:t> </a:t>
                </a:r>
                <a:endParaRPr lang="en-US" sz="2000" i="1" dirty="0">
                  <a:latin typeface="Cambria Math"/>
                  <a:cs typeface="Calibri" pitchFamily="34" charset="0"/>
                </a:endParaRPr>
              </a:p>
              <a:p>
                <a:pPr algn="just"/>
                <a:endParaRPr lang="en-US" sz="2000" i="1" dirty="0">
                  <a:latin typeface="Cambria Math"/>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𝑇</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𝑡𝑜𝑡𝑎𝑙</m:t>
                    </m:r>
                    <m:r>
                      <a:rPr lang="en-US" sz="2000" i="1">
                        <a:latin typeface="Cambria Math"/>
                        <a:cs typeface="Calibri" pitchFamily="34" charset="0"/>
                      </a:rPr>
                      <m:t>=</m:t>
                    </m:r>
                    <m:r>
                      <a:rPr lang="en-US" sz="2000" b="0" i="1" smtClean="0">
                        <a:latin typeface="Cambria Math"/>
                        <a:cs typeface="Calibri" pitchFamily="34" charset="0"/>
                      </a:rPr>
                      <m:t>21</m:t>
                    </m:r>
                    <m:r>
                      <a:rPr lang="en-US" sz="2000" i="1">
                        <a:latin typeface="Cambria Math"/>
                        <a:cs typeface="Calibri" pitchFamily="34" charset="0"/>
                      </a:rPr>
                      <m:t>−1</m:t>
                    </m:r>
                    <m:r>
                      <a:rPr lang="en-US" sz="2000" b="0" i="1" smtClean="0">
                        <a:latin typeface="Cambria Math"/>
                        <a:cs typeface="Calibri" pitchFamily="34" charset="0"/>
                      </a:rPr>
                      <m:t>=20</m:t>
                    </m:r>
                    <m:r>
                      <a:rPr lang="en-US" sz="2000" i="1">
                        <a:latin typeface="Cambria Math"/>
                        <a:cs typeface="Calibri" pitchFamily="34" charset="0"/>
                      </a:rPr>
                      <m:t>              </m:t>
                    </m:r>
                    <m:r>
                      <a:rPr lang="en-US" sz="2000" b="0" i="1" smtClean="0">
                        <a:solidFill>
                          <a:srgbClr val="C00000"/>
                        </a:solidFill>
                        <a:latin typeface="Cambria Math"/>
                        <a:cs typeface="Calibri" pitchFamily="34" charset="0"/>
                      </a:rPr>
                      <m:t>𝐹</m:t>
                    </m:r>
                    <m:r>
                      <a:rPr lang="en-US" sz="2000" i="1">
                        <a:solidFill>
                          <a:srgbClr val="C00000"/>
                        </a:solidFill>
                        <a:latin typeface="Cambria Math"/>
                        <a:cs typeface="Calibri" pitchFamily="34" charset="0"/>
                      </a:rPr>
                      <m:t>=</m:t>
                    </m:r>
                    <m:f>
                      <m:fPr>
                        <m:ctrlPr>
                          <a:rPr lang="en-US" sz="2000" b="0" i="1" smtClean="0">
                            <a:solidFill>
                              <a:srgbClr val="C00000"/>
                            </a:solidFill>
                            <a:latin typeface="Cambria Math"/>
                            <a:cs typeface="Calibri" pitchFamily="34" charset="0"/>
                          </a:rPr>
                        </m:ctrlPr>
                      </m:fPr>
                      <m:num>
                        <m:r>
                          <a:rPr lang="en-US" sz="2000" b="0" i="1" smtClean="0">
                            <a:solidFill>
                              <a:srgbClr val="C00000"/>
                            </a:solidFill>
                            <a:latin typeface="Cambria Math"/>
                            <a:cs typeface="Calibri" pitchFamily="34" charset="0"/>
                          </a:rPr>
                          <m:t>𝑀𝑆𝐶</m:t>
                        </m:r>
                      </m:num>
                      <m:den>
                        <m:r>
                          <a:rPr lang="en-US" sz="2000" b="0" i="1" smtClean="0">
                            <a:solidFill>
                              <a:srgbClr val="C00000"/>
                            </a:solidFill>
                            <a:latin typeface="Cambria Math"/>
                            <a:cs typeface="Calibri" pitchFamily="34" charset="0"/>
                          </a:rPr>
                          <m:t>𝑀𝑆𝐸</m:t>
                        </m:r>
                      </m:den>
                    </m:f>
                    <m:r>
                      <a:rPr lang="en-US" sz="2000" b="0" i="0" smtClean="0">
                        <a:solidFill>
                          <a:srgbClr val="C00000"/>
                        </a:solidFill>
                        <a:latin typeface="Cambria Math"/>
                        <a:cs typeface="Calibri" pitchFamily="34" charset="0"/>
                      </a:rPr>
                      <m:t>=</m:t>
                    </m:r>
                    <m:f>
                      <m:fPr>
                        <m:ctrlPr>
                          <a:rPr lang="en-US" sz="2000" b="0" i="1" smtClean="0">
                            <a:solidFill>
                              <a:srgbClr val="C00000"/>
                            </a:solidFill>
                            <a:latin typeface="Cambria Math"/>
                            <a:cs typeface="Calibri" pitchFamily="34" charset="0"/>
                          </a:rPr>
                        </m:ctrlPr>
                      </m:fPr>
                      <m:num>
                        <m:r>
                          <a:rPr lang="en-US" sz="2000" b="0" i="0" smtClean="0">
                            <a:solidFill>
                              <a:srgbClr val="C00000"/>
                            </a:solidFill>
                            <a:latin typeface="Cambria Math"/>
                            <a:cs typeface="Calibri" pitchFamily="34" charset="0"/>
                          </a:rPr>
                          <m:t>44.33</m:t>
                        </m:r>
                      </m:num>
                      <m:den>
                        <m:r>
                          <a:rPr lang="en-US" sz="2000" b="0" i="1" smtClean="0">
                            <a:solidFill>
                              <a:srgbClr val="C00000"/>
                            </a:solidFill>
                            <a:latin typeface="Cambria Math"/>
                            <a:cs typeface="Calibri" pitchFamily="34" charset="0"/>
                          </a:rPr>
                          <m:t>156.254</m:t>
                        </m:r>
                      </m:den>
                    </m:f>
                    <m:r>
                      <a:rPr lang="en-US" sz="2000" b="0" i="1" smtClean="0">
                        <a:solidFill>
                          <a:srgbClr val="C00000"/>
                        </a:solidFill>
                        <a:latin typeface="Cambria Math"/>
                        <a:cs typeface="Calibri" pitchFamily="34" charset="0"/>
                      </a:rPr>
                      <m:t>=0.2837</m:t>
                    </m:r>
                  </m:oMath>
                </a14:m>
                <a:r>
                  <a:rPr lang="en-US" sz="2000" dirty="0" smtClean="0">
                    <a:latin typeface="Calibri" pitchFamily="34" charset="0"/>
                    <a:cs typeface="Calibri" pitchFamily="34" charset="0"/>
                  </a:rPr>
                  <a:t>	</a:t>
                </a:r>
              </a:p>
              <a:p>
                <a:pPr algn="just"/>
                <a:r>
                  <a:rPr lang="en-US" sz="2000" dirty="0" smtClean="0">
                    <a:latin typeface="Calibri" pitchFamily="34" charset="0"/>
                    <a:cs typeface="Calibri" pitchFamily="34" charset="0"/>
                  </a:rPr>
                  <a:t>Look up F statistic distribution table for alpha = 0.05 and degree of freedom of numerator (SSC) = 2 and degree of freedom for denominator (SSE) = 18</a:t>
                </a:r>
              </a:p>
              <a:p>
                <a:pPr algn="just"/>
                <a:endParaRPr lang="en-US" sz="2000" dirty="0" smtClean="0">
                  <a:latin typeface="Calibri" pitchFamily="34" charset="0"/>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62000" y="1752600"/>
                <a:ext cx="7924800" cy="3635675"/>
              </a:xfrm>
              <a:prstGeom prst="rect">
                <a:avLst/>
              </a:prstGeom>
              <a:blipFill rotWithShape="1">
                <a:blip r:embed="rId2"/>
                <a:stretch>
                  <a:fillRect l="-769" r="-1769" b="-2013"/>
                </a:stretch>
              </a:blipFill>
            </p:spPr>
            <p:txBody>
              <a:bodyPr/>
              <a:lstStyle/>
              <a:p>
                <a:r>
                  <a:rPr lang="en-US">
                    <a:noFill/>
                  </a:rPr>
                  <a:t> </a:t>
                </a:r>
              </a:p>
            </p:txBody>
          </p:sp>
        </mc:Fallback>
      </mc:AlternateContent>
    </p:spTree>
    <p:extLst>
      <p:ext uri="{BB962C8B-B14F-4D97-AF65-F5344CB8AC3E}">
        <p14:creationId xmlns:p14="http://schemas.microsoft.com/office/powerpoint/2010/main" val="16619570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6: Calculate F Critical Value</a:t>
            </a:r>
          </a:p>
        </p:txBody>
      </p:sp>
      <p:sp>
        <p:nvSpPr>
          <p:cNvPr id="8" name="TextBox 7"/>
          <p:cNvSpPr txBox="1"/>
          <p:nvPr/>
        </p:nvSpPr>
        <p:spPr>
          <a:xfrm>
            <a:off x="762000" y="1752600"/>
            <a:ext cx="7924800" cy="1015663"/>
          </a:xfrm>
          <a:prstGeom prst="rect">
            <a:avLst/>
          </a:prstGeom>
          <a:noFill/>
        </p:spPr>
        <p:txBody>
          <a:bodyPr wrap="square" rtlCol="0">
            <a:spAutoFit/>
          </a:bodyPr>
          <a:lstStyle/>
          <a:p>
            <a:pPr algn="just"/>
            <a:r>
              <a:rPr lang="en-US" sz="2000" dirty="0" smtClean="0">
                <a:latin typeface="Calibri" pitchFamily="34" charset="0"/>
                <a:cs typeface="Calibri" pitchFamily="34" charset="0"/>
              </a:rPr>
              <a:t>Look up F statistic distribution table for alpha = 0.05 and degree of freedom of numerator (SSC) = 2 and degree of freedom for denominator (SSE) = 18. Refer F statistics table.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93043"/>
            <a:ext cx="4267200" cy="327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8715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5312929" cy="646331"/>
          </a:xfrm>
          <a:prstGeom prst="rect">
            <a:avLst/>
          </a:prstGeom>
          <a:noFill/>
        </p:spPr>
        <p:txBody>
          <a:bodyPr wrap="none" rtlCol="0">
            <a:spAutoFit/>
          </a:bodyPr>
          <a:lstStyle/>
          <a:p>
            <a:r>
              <a:rPr lang="en-US" sz="3600" dirty="0" smtClean="0">
                <a:latin typeface="Calibri" pitchFamily="34" charset="0"/>
                <a:cs typeface="Calibri" pitchFamily="34" charset="0"/>
              </a:rPr>
              <a:t>Example – One way ANOVA</a:t>
            </a:r>
            <a:endParaRPr lang="en-US" sz="3600" dirty="0">
              <a:latin typeface="Calibri" pitchFamily="34" charset="0"/>
              <a:cs typeface="Calibri" pitchFamily="34" charset="0"/>
            </a:endParaRP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7: Inference</a:t>
            </a:r>
          </a:p>
        </p:txBody>
      </p:sp>
      <p:sp>
        <p:nvSpPr>
          <p:cNvPr id="8" name="TextBox 7"/>
          <p:cNvSpPr txBox="1"/>
          <p:nvPr/>
        </p:nvSpPr>
        <p:spPr>
          <a:xfrm>
            <a:off x="762000" y="1752600"/>
            <a:ext cx="7924800" cy="3170099"/>
          </a:xfrm>
          <a:prstGeom prst="rect">
            <a:avLst/>
          </a:prstGeom>
          <a:noFill/>
        </p:spPr>
        <p:txBody>
          <a:bodyPr wrap="square" rtlCol="0">
            <a:spAutoFit/>
          </a:bodyPr>
          <a:lstStyle/>
          <a:p>
            <a:pPr algn="just"/>
            <a:r>
              <a:rPr lang="en-US" sz="2000" dirty="0" smtClean="0">
                <a:latin typeface="Calibri" pitchFamily="34" charset="0"/>
                <a:cs typeface="Calibri" pitchFamily="34" charset="0"/>
              </a:rPr>
              <a:t>F Ratio = 0.2837</a:t>
            </a:r>
          </a:p>
          <a:p>
            <a:pPr algn="just"/>
            <a:r>
              <a:rPr lang="en-US" sz="2000" dirty="0" smtClean="0">
                <a:latin typeface="Calibri" pitchFamily="34" charset="0"/>
                <a:cs typeface="Calibri" pitchFamily="34" charset="0"/>
              </a:rPr>
              <a:t>While the F critical value for alpha = 0.05 is</a:t>
            </a:r>
          </a:p>
          <a:p>
            <a:pPr algn="just"/>
            <a:r>
              <a:rPr lang="en-US" sz="2000" dirty="0" smtClean="0">
                <a:latin typeface="Calibri" pitchFamily="34" charset="0"/>
                <a:cs typeface="Calibri" pitchFamily="34" charset="0"/>
              </a:rPr>
              <a:t>F critical = 3.5546</a:t>
            </a:r>
          </a:p>
          <a:p>
            <a:pPr algn="just"/>
            <a:endParaRPr lang="en-US" sz="2000" dirty="0">
              <a:latin typeface="Calibri" pitchFamily="34" charset="0"/>
              <a:cs typeface="Calibri" pitchFamily="34" charset="0"/>
            </a:endParaRPr>
          </a:p>
          <a:p>
            <a:pPr algn="just"/>
            <a:r>
              <a:rPr lang="en-US" sz="2000" b="1" dirty="0">
                <a:solidFill>
                  <a:srgbClr val="869028"/>
                </a:solidFill>
                <a:latin typeface="Calibri" pitchFamily="34" charset="0"/>
                <a:cs typeface="Calibri" pitchFamily="34" charset="0"/>
              </a:rPr>
              <a:t>I</a:t>
            </a:r>
            <a:r>
              <a:rPr lang="en-US" sz="2000" b="1" dirty="0" smtClean="0">
                <a:solidFill>
                  <a:srgbClr val="869028"/>
                </a:solidFill>
                <a:latin typeface="Calibri" pitchFamily="34" charset="0"/>
                <a:cs typeface="Calibri" pitchFamily="34" charset="0"/>
              </a:rPr>
              <a:t>s our F statistic (i.e. F Ratio) value larger or beyond F critical ?</a:t>
            </a:r>
          </a:p>
          <a:p>
            <a:pPr algn="just"/>
            <a:r>
              <a:rPr lang="en-US" sz="2000" b="1" dirty="0" smtClean="0">
                <a:solidFill>
                  <a:srgbClr val="869028"/>
                </a:solidFill>
                <a:latin typeface="Calibri" pitchFamily="34" charset="0"/>
                <a:cs typeface="Calibri" pitchFamily="34" charset="0"/>
              </a:rPr>
              <a:t>No. Hence our NULL Hypothesis holds.</a:t>
            </a:r>
          </a:p>
          <a:p>
            <a:pPr algn="just"/>
            <a:r>
              <a:rPr lang="en-US" sz="2000" b="1" dirty="0" smtClean="0">
                <a:solidFill>
                  <a:srgbClr val="869028"/>
                </a:solidFill>
                <a:latin typeface="Calibri" pitchFamily="34" charset="0"/>
                <a:cs typeface="Calibri" pitchFamily="34" charset="0"/>
              </a:rPr>
              <a:t>i.e. We fail to reject the H</a:t>
            </a:r>
            <a:r>
              <a:rPr lang="en-US" sz="2000" b="1" baseline="-25000" dirty="0" smtClean="0">
                <a:solidFill>
                  <a:srgbClr val="869028"/>
                </a:solidFill>
                <a:latin typeface="Calibri" pitchFamily="34" charset="0"/>
                <a:cs typeface="Calibri" pitchFamily="34" charset="0"/>
              </a:rPr>
              <a:t>0</a:t>
            </a:r>
          </a:p>
          <a:p>
            <a:pPr algn="just"/>
            <a:endParaRPr lang="en-US" sz="2000" b="1" dirty="0" smtClean="0">
              <a:solidFill>
                <a:srgbClr val="869028"/>
              </a:solidFill>
              <a:latin typeface="Calibri" pitchFamily="34" charset="0"/>
              <a:cs typeface="Calibri" pitchFamily="34" charset="0"/>
            </a:endParaRPr>
          </a:p>
          <a:p>
            <a:pPr algn="just"/>
            <a:r>
              <a:rPr lang="en-US" sz="2000" b="1" dirty="0" smtClean="0">
                <a:solidFill>
                  <a:srgbClr val="869028"/>
                </a:solidFill>
                <a:latin typeface="Calibri" pitchFamily="34" charset="0"/>
                <a:cs typeface="Calibri" pitchFamily="34" charset="0"/>
              </a:rPr>
              <a:t>Hence, there is no significant difference in mean test score by Year of Student</a:t>
            </a:r>
            <a:r>
              <a:rPr lang="en-US" sz="2000" dirty="0">
                <a:latin typeface="Calibri" pitchFamily="34" charset="0"/>
                <a:cs typeface="Calibri" pitchFamily="34" charset="0"/>
              </a:rPr>
              <a:t>.</a:t>
            </a:r>
            <a:endParaRPr lang="en-US" sz="2000" b="1" dirty="0" smtClean="0">
              <a:solidFill>
                <a:srgbClr val="869028"/>
              </a:solidFill>
              <a:latin typeface="Calibri" pitchFamily="34" charset="0"/>
              <a:cs typeface="Calibri" pitchFamily="34" charset="0"/>
            </a:endParaRPr>
          </a:p>
        </p:txBody>
      </p:sp>
    </p:spTree>
    <p:extLst>
      <p:ext uri="{BB962C8B-B14F-4D97-AF65-F5344CB8AC3E}">
        <p14:creationId xmlns:p14="http://schemas.microsoft.com/office/powerpoint/2010/main" val="40700472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2832186" cy="646331"/>
          </a:xfrm>
          <a:prstGeom prst="rect">
            <a:avLst/>
          </a:prstGeom>
          <a:noFill/>
        </p:spPr>
        <p:txBody>
          <a:bodyPr wrap="none" rtlCol="0">
            <a:spAutoFit/>
          </a:bodyPr>
          <a:lstStyle/>
          <a:p>
            <a:r>
              <a:rPr lang="en-US" sz="3600" dirty="0" smtClean="0">
                <a:latin typeface="Calibri" pitchFamily="34" charset="0"/>
                <a:cs typeface="Calibri" pitchFamily="34" charset="0"/>
              </a:rPr>
              <a:t>Why ANOVA ?</a:t>
            </a:r>
            <a:endParaRPr lang="en-US" sz="3600" dirty="0">
              <a:latin typeface="Calibri" pitchFamily="34" charset="0"/>
              <a:cs typeface="Calibri" pitchFamily="34" charset="0"/>
            </a:endParaRPr>
          </a:p>
        </p:txBody>
      </p:sp>
      <p:sp>
        <p:nvSpPr>
          <p:cNvPr id="3" name="TextBox 2"/>
          <p:cNvSpPr txBox="1"/>
          <p:nvPr/>
        </p:nvSpPr>
        <p:spPr>
          <a:xfrm>
            <a:off x="838200" y="1475125"/>
            <a:ext cx="7543798" cy="3477875"/>
          </a:xfrm>
          <a:prstGeom prst="rect">
            <a:avLst/>
          </a:prstGeom>
          <a:noFill/>
        </p:spPr>
        <p:txBody>
          <a:bodyPr wrap="square" rtlCol="0">
            <a:spAutoFit/>
          </a:bodyPr>
          <a:lstStyle/>
          <a:p>
            <a:pPr marL="342900" indent="-342900" algn="just">
              <a:buFont typeface="Arial" pitchFamily="34" charset="0"/>
              <a:buChar char="•"/>
            </a:pPr>
            <a:r>
              <a:rPr lang="en-US" sz="2000" dirty="0" smtClean="0">
                <a:latin typeface="Calibri" pitchFamily="34" charset="0"/>
                <a:cs typeface="Calibri" pitchFamily="34" charset="0"/>
              </a:rPr>
              <a:t>Using various tests for Hypothesis, we have been comparing two populations.</a:t>
            </a:r>
          </a:p>
          <a:p>
            <a:pPr marL="800100" indent="-342900" algn="just">
              <a:buFont typeface="Arial" pitchFamily="34" charset="0"/>
              <a:buChar char="•"/>
            </a:pPr>
            <a:r>
              <a:rPr lang="en-US" sz="2000" dirty="0" smtClean="0">
                <a:latin typeface="Calibri" pitchFamily="34" charset="0"/>
                <a:cs typeface="Calibri" pitchFamily="34" charset="0"/>
              </a:rPr>
              <a:t>	Independent Samples t-test (random)</a:t>
            </a:r>
          </a:p>
          <a:p>
            <a:pPr marL="800100" indent="-342900" algn="just">
              <a:buFont typeface="Arial" pitchFamily="34" charset="0"/>
              <a:buChar char="•"/>
            </a:pPr>
            <a:r>
              <a:rPr lang="en-US" sz="2000" dirty="0" smtClean="0">
                <a:latin typeface="Calibri" pitchFamily="34" charset="0"/>
                <a:cs typeface="Calibri" pitchFamily="34" charset="0"/>
              </a:rPr>
              <a:t>	Matched sample t-test (paired)</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However, this limit us to the comparison of two populations only.</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If you wish to compare the means of more than two populations each containing several levels or subgroups we use ANOVA</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b="1" dirty="0" smtClean="0">
                <a:latin typeface="Calibri" pitchFamily="34" charset="0"/>
                <a:cs typeface="Calibri" pitchFamily="34" charset="0"/>
              </a:rPr>
              <a:t>AN</a:t>
            </a:r>
            <a:r>
              <a:rPr lang="en-US" sz="2000" dirty="0" smtClean="0">
                <a:latin typeface="Calibri" pitchFamily="34" charset="0"/>
                <a:cs typeface="Calibri" pitchFamily="34" charset="0"/>
              </a:rPr>
              <a:t>alysis </a:t>
            </a:r>
            <a:r>
              <a:rPr lang="en-US" sz="2000" b="1" dirty="0" smtClean="0">
                <a:latin typeface="Calibri" pitchFamily="34" charset="0"/>
                <a:cs typeface="Calibri" pitchFamily="34" charset="0"/>
              </a:rPr>
              <a:t>O</a:t>
            </a:r>
            <a:r>
              <a:rPr lang="en-US" sz="2000" dirty="0" smtClean="0">
                <a:latin typeface="Calibri" pitchFamily="34" charset="0"/>
                <a:cs typeface="Calibri" pitchFamily="34" charset="0"/>
              </a:rPr>
              <a:t>f </a:t>
            </a:r>
            <a:r>
              <a:rPr lang="en-US" sz="2000" b="1" dirty="0" smtClean="0">
                <a:latin typeface="Calibri" pitchFamily="34" charset="0"/>
                <a:cs typeface="Calibri" pitchFamily="34" charset="0"/>
              </a:rPr>
              <a:t>VA</a:t>
            </a:r>
            <a:r>
              <a:rPr lang="en-US" sz="2000" dirty="0" smtClean="0">
                <a:latin typeface="Calibri" pitchFamily="34" charset="0"/>
                <a:cs typeface="Calibri" pitchFamily="34" charset="0"/>
              </a:rPr>
              <a:t>riance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28279381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6321795" cy="646331"/>
          </a:xfrm>
          <a:prstGeom prst="rect">
            <a:avLst/>
          </a:prstGeom>
          <a:noFill/>
        </p:spPr>
        <p:txBody>
          <a:bodyPr wrap="none" rtlCol="0">
            <a:spAutoFit/>
          </a:bodyPr>
          <a:lstStyle/>
          <a:p>
            <a:r>
              <a:rPr lang="en-US" sz="3600" dirty="0" smtClean="0">
                <a:latin typeface="Calibri" pitchFamily="34" charset="0"/>
                <a:cs typeface="Calibri" pitchFamily="34" charset="0"/>
              </a:rPr>
              <a:t>Two-Way ANOVA ‘BLOCK’ Design</a:t>
            </a:r>
            <a:endParaRPr lang="en-US" sz="3600" dirty="0">
              <a:latin typeface="Calibri" pitchFamily="34" charset="0"/>
              <a:cs typeface="Calibri" pitchFamily="34" charset="0"/>
            </a:endParaRPr>
          </a:p>
        </p:txBody>
      </p:sp>
      <p:sp>
        <p:nvSpPr>
          <p:cNvPr id="3" name="TextBox 2"/>
          <p:cNvSpPr txBox="1"/>
          <p:nvPr/>
        </p:nvSpPr>
        <p:spPr>
          <a:xfrm>
            <a:off x="838200" y="1371600"/>
            <a:ext cx="7543798" cy="4708981"/>
          </a:xfrm>
          <a:prstGeom prst="rect">
            <a:avLst/>
          </a:prstGeom>
          <a:noFill/>
        </p:spPr>
        <p:txBody>
          <a:bodyPr wrap="square" rtlCol="0">
            <a:spAutoFit/>
          </a:bodyPr>
          <a:lstStyle/>
          <a:p>
            <a:pPr marL="342900" indent="-342900" algn="just">
              <a:buFont typeface="Arial" pitchFamily="34" charset="0"/>
              <a:buChar char="•"/>
            </a:pPr>
            <a:r>
              <a:rPr lang="en-US" sz="2000" dirty="0" smtClean="0">
                <a:latin typeface="Calibri" pitchFamily="34" charset="0"/>
                <a:cs typeface="Calibri" pitchFamily="34" charset="0"/>
              </a:rPr>
              <a:t>In one-way ANOVA we selected random sample for each column/treatment group</a:t>
            </a:r>
          </a:p>
          <a:p>
            <a:pPr marL="342900" indent="-342900" algn="just">
              <a:buFont typeface="Arial" pitchFamily="34" charset="0"/>
              <a:buChar char="•"/>
            </a:pPr>
            <a:endParaRPr lang="en-US" sz="2000" dirty="0" smtClean="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Two-way ANOVA allows us to ‘account for variation’ at the ROW level due to some other factor or grouping.</a:t>
            </a:r>
          </a:p>
          <a:p>
            <a:pPr marL="342900" indent="-342900" algn="just">
              <a:buFont typeface="Arial" pitchFamily="34" charset="0"/>
              <a:buChar char="•"/>
            </a:pPr>
            <a:r>
              <a:rPr lang="en-US" sz="2000" dirty="0" smtClean="0">
                <a:latin typeface="Calibri" pitchFamily="34" charset="0"/>
                <a:cs typeface="Calibri" pitchFamily="34" charset="0"/>
              </a:rPr>
              <a:t>i.e. in two-way ANOVA we add another dimension, the row dimension based on certain criteria.</a:t>
            </a:r>
          </a:p>
          <a:p>
            <a:pPr marL="342900" indent="-342900" algn="just">
              <a:buFont typeface="Arial" pitchFamily="34" charset="0"/>
              <a:buChar char="•"/>
            </a:pPr>
            <a:endParaRPr lang="en-US" sz="2000" dirty="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Here in two-way ANOVA, we attempt to minimize the ERROR variance by saying that some of the ERROR variance is actually due to the variance in the ROWS.</a:t>
            </a:r>
          </a:p>
          <a:p>
            <a:pPr marL="342900" indent="-342900" algn="just">
              <a:buFont typeface="Arial" pitchFamily="34" charset="0"/>
              <a:buChar char="•"/>
            </a:pPr>
            <a:endParaRPr lang="en-US" sz="2000" dirty="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So here, we now have 4 types of Sum of Squares (Sources of variance): </a:t>
            </a:r>
          </a:p>
          <a:p>
            <a:pPr marL="342900" indent="-342900" algn="just">
              <a:buFont typeface="Arial" pitchFamily="34" charset="0"/>
              <a:buChar char="•"/>
            </a:pPr>
            <a:r>
              <a:rPr lang="en-US" sz="2000" b="1" dirty="0" smtClean="0">
                <a:latin typeface="Calibri" pitchFamily="34" charset="0"/>
                <a:cs typeface="Calibri" pitchFamily="34" charset="0"/>
              </a:rPr>
              <a:t>Total Variance = SSC + SSE + SSB (Sum of Square of Rows/Blocks)</a:t>
            </a:r>
            <a:endParaRPr lang="en-US" sz="2000" b="1" dirty="0">
              <a:latin typeface="Calibri" pitchFamily="34" charset="0"/>
              <a:cs typeface="Calibri" pitchFamily="34" charset="0"/>
            </a:endParaRPr>
          </a:p>
        </p:txBody>
      </p:sp>
    </p:spTree>
    <p:extLst>
      <p:ext uri="{BB962C8B-B14F-4D97-AF65-F5344CB8AC3E}">
        <p14:creationId xmlns:p14="http://schemas.microsoft.com/office/powerpoint/2010/main" val="6503583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Without Rep</a:t>
            </a:r>
            <a:endParaRPr lang="en-US" sz="3600" dirty="0">
              <a:latin typeface="Calibri" pitchFamily="34" charset="0"/>
              <a:cs typeface="Calibri" pitchFamily="34" charset="0"/>
            </a:endParaRPr>
          </a:p>
        </p:txBody>
      </p:sp>
      <p:sp>
        <p:nvSpPr>
          <p:cNvPr id="5" name="TextBox 4"/>
          <p:cNvSpPr txBox="1"/>
          <p:nvPr/>
        </p:nvSpPr>
        <p:spPr>
          <a:xfrm>
            <a:off x="838200" y="1371600"/>
            <a:ext cx="7543798" cy="4708981"/>
          </a:xfrm>
          <a:prstGeom prst="rect">
            <a:avLst/>
          </a:prstGeom>
          <a:noFill/>
        </p:spPr>
        <p:txBody>
          <a:bodyPr wrap="square" rtlCol="0">
            <a:spAutoFit/>
          </a:bodyPr>
          <a:lstStyle/>
          <a:p>
            <a:pPr algn="just"/>
            <a:r>
              <a:rPr lang="en-US" sz="2000" dirty="0" smtClean="0">
                <a:latin typeface="Calibri" pitchFamily="34" charset="0"/>
                <a:cs typeface="Calibri" pitchFamily="34" charset="0"/>
              </a:rPr>
              <a:t>Starbucks under the pressure of Quality Control, sends out 6 Shopper inspectors as regular customers to the Australian cities of Sydney, Brisbane and Melbourne. </a:t>
            </a:r>
          </a:p>
          <a:p>
            <a:pPr algn="just"/>
            <a:endParaRPr lang="en-US" sz="2000" dirty="0" smtClean="0">
              <a:latin typeface="Calibri" pitchFamily="34" charset="0"/>
              <a:cs typeface="Calibri" pitchFamily="34" charset="0"/>
            </a:endParaRPr>
          </a:p>
          <a:p>
            <a:pPr algn="just"/>
            <a:r>
              <a:rPr lang="en-US" sz="2000" dirty="0" smtClean="0">
                <a:latin typeface="Calibri" pitchFamily="34" charset="0"/>
                <a:cs typeface="Calibri" pitchFamily="34" charset="0"/>
              </a:rPr>
              <a:t>These 6 inspectors will visit the same stores in each 3 cities in a random manner. They will do the survey and check how well the store is managed, how good is the service and quality of products etc.</a:t>
            </a:r>
          </a:p>
          <a:p>
            <a:pPr algn="just"/>
            <a:endParaRPr lang="en-US" sz="2000" dirty="0">
              <a:latin typeface="Calibri" pitchFamily="34" charset="0"/>
              <a:cs typeface="Calibri" pitchFamily="34" charset="0"/>
            </a:endParaRPr>
          </a:p>
          <a:p>
            <a:pPr algn="just"/>
            <a:r>
              <a:rPr lang="en-US" sz="2000" b="1" dirty="0" smtClean="0">
                <a:latin typeface="Calibri" pitchFamily="34" charset="0"/>
                <a:cs typeface="Calibri" pitchFamily="34" charset="0"/>
              </a:rPr>
              <a:t>Here, Starbucks Management like to know If a difference in the Inspector ratings exists among the cities. Are they all same ? Is one significantly higher than the other two ? </a:t>
            </a:r>
          </a:p>
          <a:p>
            <a:pPr algn="just"/>
            <a:r>
              <a:rPr lang="en-US" sz="2000" b="1" dirty="0" smtClean="0">
                <a:latin typeface="Calibri" pitchFamily="34" charset="0"/>
                <a:cs typeface="Calibri" pitchFamily="34" charset="0"/>
              </a:rPr>
              <a:t>Are all three different from each other ?</a:t>
            </a:r>
          </a:p>
          <a:p>
            <a:pPr algn="just"/>
            <a:endParaRPr lang="en-US" sz="2000" b="1" dirty="0">
              <a:latin typeface="Calibri" pitchFamily="34" charset="0"/>
              <a:cs typeface="Calibri" pitchFamily="34" charset="0"/>
            </a:endParaRPr>
          </a:p>
          <a:p>
            <a:pPr algn="just"/>
            <a:r>
              <a:rPr lang="en-US" sz="2000" dirty="0" smtClean="0">
                <a:latin typeface="Calibri" pitchFamily="34" charset="0"/>
                <a:cs typeface="Calibri" pitchFamily="34" charset="0"/>
              </a:rPr>
              <a:t>Note: What makes this problem good fit for Two-way ANOVA is that the Inspectors will have their own natural variation. </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29778086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Without Rep</a:t>
            </a:r>
            <a:endParaRPr lang="en-US" sz="3600" dirty="0">
              <a:latin typeface="Calibri" pitchFamily="34" charset="0"/>
              <a:cs typeface="Calibri" pitchFamily="34" charset="0"/>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1766386"/>
            <a:ext cx="8048624" cy="387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13442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4" name="TextBox 3"/>
          <p:cNvSpPr txBox="1"/>
          <p:nvPr/>
        </p:nvSpPr>
        <p:spPr>
          <a:xfrm>
            <a:off x="838200" y="1219200"/>
            <a:ext cx="7543798" cy="707886"/>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1: Find Column means, Row Means</a:t>
            </a:r>
          </a:p>
          <a:p>
            <a:pPr algn="just"/>
            <a:r>
              <a:rPr lang="en-US" sz="2000" dirty="0" smtClean="0">
                <a:latin typeface="Calibri" pitchFamily="34" charset="0"/>
                <a:cs typeface="Calibri" pitchFamily="34" charset="0"/>
              </a:rPr>
              <a:t>Step 2: Find the Overall Mean</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6" y="1904999"/>
            <a:ext cx="7105652" cy="434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0589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5062924"/>
          </a:xfrm>
          <a:prstGeom prst="rect">
            <a:avLst/>
          </a:prstGeom>
          <a:noFill/>
        </p:spPr>
        <p:txBody>
          <a:bodyPr wrap="square" rtlCol="0">
            <a:spAutoFit/>
          </a:bodyPr>
          <a:lstStyle/>
          <a:p>
            <a:pPr algn="just"/>
            <a:r>
              <a:rPr lang="en-US" sz="1700" dirty="0" smtClean="0">
                <a:latin typeface="Calibri" pitchFamily="34" charset="0"/>
                <a:cs typeface="Calibri" pitchFamily="34" charset="0"/>
              </a:rPr>
              <a:t>Step 3: Calculate Sum of Squares (SST, SSC, SSE, SSB)</a:t>
            </a:r>
          </a:p>
          <a:p>
            <a:pPr algn="just"/>
            <a:endParaRPr lang="en-US" sz="1700" dirty="0">
              <a:latin typeface="Calibri" pitchFamily="34" charset="0"/>
              <a:cs typeface="Calibri" pitchFamily="34" charset="0"/>
            </a:endParaRPr>
          </a:p>
          <a:p>
            <a:pPr algn="just"/>
            <a:endParaRPr lang="en-US" sz="1700" dirty="0" smtClean="0">
              <a:latin typeface="Calibri" pitchFamily="34" charset="0"/>
              <a:cs typeface="Calibri" pitchFamily="34" charset="0"/>
            </a:endParaRPr>
          </a:p>
          <a:p>
            <a:pPr algn="just"/>
            <a:endParaRPr lang="en-US" sz="1700" dirty="0">
              <a:latin typeface="Calibri" pitchFamily="34" charset="0"/>
              <a:cs typeface="Calibri" pitchFamily="34" charset="0"/>
            </a:endParaRPr>
          </a:p>
          <a:p>
            <a:pPr algn="just"/>
            <a:endParaRPr lang="en-US" sz="1700" dirty="0" smtClean="0">
              <a:latin typeface="Calibri" pitchFamily="34" charset="0"/>
              <a:cs typeface="Calibri" pitchFamily="34" charset="0"/>
            </a:endParaRPr>
          </a:p>
          <a:p>
            <a:pPr algn="just"/>
            <a:r>
              <a:rPr lang="en-US" sz="1700" dirty="0" smtClean="0">
                <a:latin typeface="Calibri" pitchFamily="34" charset="0"/>
                <a:cs typeface="Calibri" pitchFamily="34" charset="0"/>
              </a:rPr>
              <a:t>		</a:t>
            </a:r>
            <a:r>
              <a:rPr lang="en-US" sz="1700" b="1" dirty="0" smtClean="0">
                <a:latin typeface="Calibri" pitchFamily="34" charset="0"/>
                <a:cs typeface="Calibri" pitchFamily="34" charset="0"/>
              </a:rPr>
              <a:t>SST = SSC + SSE + SSB</a:t>
            </a:r>
          </a:p>
          <a:p>
            <a:pPr algn="just"/>
            <a:r>
              <a:rPr lang="en-US" sz="1700" dirty="0" smtClean="0">
                <a:latin typeface="Calibri" pitchFamily="34" charset="0"/>
                <a:cs typeface="Calibri" pitchFamily="34" charset="0"/>
              </a:rPr>
              <a:t>Where</a:t>
            </a:r>
          </a:p>
          <a:p>
            <a:pPr algn="just"/>
            <a:r>
              <a:rPr lang="en-US" sz="1700" dirty="0" smtClean="0">
                <a:latin typeface="Calibri" pitchFamily="34" charset="0"/>
                <a:cs typeface="Calibri" pitchFamily="34" charset="0"/>
              </a:rPr>
              <a:t>SST = Sum of square Totals or Total Sum of Squares, which is </a:t>
            </a:r>
          </a:p>
          <a:p>
            <a:pPr algn="just"/>
            <a:r>
              <a:rPr lang="en-US" sz="1700" dirty="0">
                <a:latin typeface="Calibri" pitchFamily="34" charset="0"/>
                <a:cs typeface="Calibri" pitchFamily="34" charset="0"/>
              </a:rPr>
              <a:t>	</a:t>
            </a:r>
            <a:r>
              <a:rPr lang="en-US" sz="1700" dirty="0" smtClean="0">
                <a:latin typeface="Calibri" pitchFamily="34" charset="0"/>
                <a:cs typeface="Calibri" pitchFamily="34" charset="0"/>
              </a:rPr>
              <a:t>Sum of square of (Each item in all samples – Overall Mean)</a:t>
            </a:r>
          </a:p>
          <a:p>
            <a:pPr algn="just"/>
            <a:endParaRPr lang="en-US" sz="1700" dirty="0">
              <a:latin typeface="Calibri" pitchFamily="34" charset="0"/>
              <a:cs typeface="Calibri" pitchFamily="34" charset="0"/>
            </a:endParaRPr>
          </a:p>
          <a:p>
            <a:pPr algn="just"/>
            <a:r>
              <a:rPr lang="en-US" sz="1700" dirty="0" smtClean="0">
                <a:latin typeface="Calibri" pitchFamily="34" charset="0"/>
                <a:cs typeface="Calibri" pitchFamily="34" charset="0"/>
              </a:rPr>
              <a:t>SSC = Sum of Square of Columns, which is</a:t>
            </a:r>
          </a:p>
          <a:p>
            <a:pPr algn="just"/>
            <a:r>
              <a:rPr lang="en-US" sz="1700" dirty="0">
                <a:latin typeface="Calibri" pitchFamily="34" charset="0"/>
                <a:cs typeface="Calibri" pitchFamily="34" charset="0"/>
              </a:rPr>
              <a:t>	</a:t>
            </a:r>
            <a:r>
              <a:rPr lang="en-US" sz="1700" dirty="0" smtClean="0">
                <a:latin typeface="Calibri" pitchFamily="34" charset="0"/>
                <a:cs typeface="Calibri" pitchFamily="34" charset="0"/>
              </a:rPr>
              <a:t>Sum of square of (Each Group Mean – Overall Mean)</a:t>
            </a:r>
          </a:p>
          <a:p>
            <a:pPr algn="just"/>
            <a:endParaRPr lang="en-US" sz="1700" dirty="0">
              <a:latin typeface="Calibri" pitchFamily="34" charset="0"/>
              <a:cs typeface="Calibri" pitchFamily="34" charset="0"/>
            </a:endParaRPr>
          </a:p>
          <a:p>
            <a:pPr algn="just"/>
            <a:r>
              <a:rPr lang="en-US" sz="1700" dirty="0" smtClean="0">
                <a:latin typeface="Calibri" pitchFamily="34" charset="0"/>
                <a:cs typeface="Calibri" pitchFamily="34" charset="0"/>
              </a:rPr>
              <a:t>SSE = Sum of Square or Sum of Square of Errors, which is</a:t>
            </a:r>
          </a:p>
          <a:p>
            <a:pPr algn="just"/>
            <a:r>
              <a:rPr lang="en-US" sz="1700" dirty="0">
                <a:latin typeface="Calibri" pitchFamily="34" charset="0"/>
                <a:cs typeface="Calibri" pitchFamily="34" charset="0"/>
              </a:rPr>
              <a:t>	</a:t>
            </a:r>
            <a:r>
              <a:rPr lang="en-US" sz="1700" dirty="0" smtClean="0">
                <a:latin typeface="Calibri" pitchFamily="34" charset="0"/>
                <a:cs typeface="Calibri" pitchFamily="34" charset="0"/>
              </a:rPr>
              <a:t>Sum of square if (Each item in a group – Mean of that group)</a:t>
            </a:r>
          </a:p>
          <a:p>
            <a:pPr algn="just"/>
            <a:endParaRPr lang="en-US" sz="1700" dirty="0">
              <a:latin typeface="Calibri" pitchFamily="34" charset="0"/>
              <a:cs typeface="Calibri" pitchFamily="34" charset="0"/>
            </a:endParaRPr>
          </a:p>
          <a:p>
            <a:pPr algn="just"/>
            <a:r>
              <a:rPr lang="en-US" sz="1700" dirty="0" smtClean="0">
                <a:latin typeface="Calibri" pitchFamily="34" charset="0"/>
                <a:cs typeface="Calibri" pitchFamily="34" charset="0"/>
              </a:rPr>
              <a:t>SSB = Sum of Square Errors of Blocks, which is</a:t>
            </a:r>
          </a:p>
          <a:p>
            <a:pPr algn="just"/>
            <a:r>
              <a:rPr lang="en-US" sz="1700" dirty="0">
                <a:latin typeface="Calibri" pitchFamily="34" charset="0"/>
                <a:cs typeface="Calibri" pitchFamily="34" charset="0"/>
              </a:rPr>
              <a:t>	</a:t>
            </a:r>
            <a:r>
              <a:rPr lang="en-US" sz="1700" dirty="0" smtClean="0">
                <a:latin typeface="Calibri" pitchFamily="34" charset="0"/>
                <a:cs typeface="Calibri" pitchFamily="34" charset="0"/>
              </a:rPr>
              <a:t>Sum of square of (Each average in block – Overall Mean)</a:t>
            </a:r>
            <a:endParaRPr lang="en-US" sz="1700" dirty="0">
              <a:latin typeface="Calibri" pitchFamily="34" charset="0"/>
              <a:cs typeface="Calibri" pitchFamily="34" charset="0"/>
            </a:endParaRPr>
          </a:p>
          <a:p>
            <a:pPr algn="just"/>
            <a:r>
              <a:rPr lang="en-US" sz="1700" dirty="0" smtClean="0">
                <a:latin typeface="Calibri" pitchFamily="34" charset="0"/>
                <a:cs typeface="Calibri" pitchFamily="34" charset="0"/>
              </a:rPr>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752600"/>
            <a:ext cx="1790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5054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2832186" cy="646331"/>
          </a:xfrm>
          <a:prstGeom prst="rect">
            <a:avLst/>
          </a:prstGeom>
          <a:noFill/>
        </p:spPr>
        <p:txBody>
          <a:bodyPr wrap="none" rtlCol="0">
            <a:spAutoFit/>
          </a:bodyPr>
          <a:lstStyle/>
          <a:p>
            <a:r>
              <a:rPr lang="en-US" sz="3600" dirty="0" smtClean="0">
                <a:latin typeface="Calibri" pitchFamily="34" charset="0"/>
                <a:cs typeface="Calibri" pitchFamily="34" charset="0"/>
              </a:rPr>
              <a:t>Why ANOVA ?</a:t>
            </a:r>
            <a:endParaRPr lang="en-US" sz="3600" dirty="0">
              <a:latin typeface="Calibri" pitchFamily="34" charset="0"/>
              <a:cs typeface="Calibri" pitchFamily="34" charset="0"/>
            </a:endParaRPr>
          </a:p>
        </p:txBody>
      </p:sp>
      <p:sp>
        <p:nvSpPr>
          <p:cNvPr id="3" name="TextBox 2"/>
          <p:cNvSpPr txBox="1"/>
          <p:nvPr/>
        </p:nvSpPr>
        <p:spPr>
          <a:xfrm>
            <a:off x="838200" y="1475125"/>
            <a:ext cx="7543798" cy="3477875"/>
          </a:xfrm>
          <a:prstGeom prst="rect">
            <a:avLst/>
          </a:prstGeom>
          <a:noFill/>
        </p:spPr>
        <p:txBody>
          <a:bodyPr wrap="square" rtlCol="0">
            <a:spAutoFit/>
          </a:bodyPr>
          <a:lstStyle/>
          <a:p>
            <a:pPr marL="342900" indent="-342900" algn="just">
              <a:buFont typeface="Arial" pitchFamily="34" charset="0"/>
              <a:buChar char="•"/>
            </a:pPr>
            <a:r>
              <a:rPr lang="en-US" sz="2000" dirty="0" smtClean="0">
                <a:latin typeface="Calibri" pitchFamily="34" charset="0"/>
                <a:cs typeface="Calibri" pitchFamily="34" charset="0"/>
              </a:rPr>
              <a:t>Using various tests for Hypothesis, we have been comparing two populations.</a:t>
            </a:r>
          </a:p>
          <a:p>
            <a:pPr marL="800100" indent="-342900" algn="just">
              <a:buFont typeface="Arial" pitchFamily="34" charset="0"/>
              <a:buChar char="•"/>
            </a:pPr>
            <a:r>
              <a:rPr lang="en-US" sz="2000" dirty="0" smtClean="0">
                <a:latin typeface="Calibri" pitchFamily="34" charset="0"/>
                <a:cs typeface="Calibri" pitchFamily="34" charset="0"/>
              </a:rPr>
              <a:t>	Independent Samples t-test (random)</a:t>
            </a:r>
          </a:p>
          <a:p>
            <a:pPr marL="800100" indent="-342900" algn="just">
              <a:buFont typeface="Arial" pitchFamily="34" charset="0"/>
              <a:buChar char="•"/>
            </a:pPr>
            <a:r>
              <a:rPr lang="en-US" sz="2000" dirty="0" smtClean="0">
                <a:latin typeface="Calibri" pitchFamily="34" charset="0"/>
                <a:cs typeface="Calibri" pitchFamily="34" charset="0"/>
              </a:rPr>
              <a:t>	Matched sample t-test (paired)</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However, this limit us to the comparison of two populations only.</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If you wish to compare the means of more than two populations each containing several levels or subgroups we use ANOVA</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b="1" dirty="0" smtClean="0">
                <a:latin typeface="Calibri" pitchFamily="34" charset="0"/>
                <a:cs typeface="Calibri" pitchFamily="34" charset="0"/>
              </a:rPr>
              <a:t>AN</a:t>
            </a:r>
            <a:r>
              <a:rPr lang="en-US" sz="2000" dirty="0" smtClean="0">
                <a:latin typeface="Calibri" pitchFamily="34" charset="0"/>
                <a:cs typeface="Calibri" pitchFamily="34" charset="0"/>
              </a:rPr>
              <a:t>alysis </a:t>
            </a:r>
            <a:r>
              <a:rPr lang="en-US" sz="2000" b="1" dirty="0" smtClean="0">
                <a:latin typeface="Calibri" pitchFamily="34" charset="0"/>
                <a:cs typeface="Calibri" pitchFamily="34" charset="0"/>
              </a:rPr>
              <a:t>O</a:t>
            </a:r>
            <a:r>
              <a:rPr lang="en-US" sz="2000" dirty="0" smtClean="0">
                <a:latin typeface="Calibri" pitchFamily="34" charset="0"/>
                <a:cs typeface="Calibri" pitchFamily="34" charset="0"/>
              </a:rPr>
              <a:t>f </a:t>
            </a:r>
            <a:r>
              <a:rPr lang="en-US" sz="2000" b="1" dirty="0" smtClean="0">
                <a:latin typeface="Calibri" pitchFamily="34" charset="0"/>
                <a:cs typeface="Calibri" pitchFamily="34" charset="0"/>
              </a:rPr>
              <a:t>VA</a:t>
            </a:r>
            <a:r>
              <a:rPr lang="en-US" sz="2000" dirty="0" smtClean="0">
                <a:latin typeface="Calibri" pitchFamily="34" charset="0"/>
                <a:cs typeface="Calibri" pitchFamily="34" charset="0"/>
              </a:rPr>
              <a:t>riance</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0971693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353943"/>
          </a:xfrm>
          <a:prstGeom prst="rect">
            <a:avLst/>
          </a:prstGeom>
          <a:noFill/>
        </p:spPr>
        <p:txBody>
          <a:bodyPr wrap="square" rtlCol="0">
            <a:spAutoFit/>
          </a:bodyPr>
          <a:lstStyle/>
          <a:p>
            <a:pPr algn="just"/>
            <a:r>
              <a:rPr lang="en-US" sz="1700" dirty="0" smtClean="0">
                <a:latin typeface="Calibri" pitchFamily="34" charset="0"/>
                <a:cs typeface="Calibri" pitchFamily="34" charset="0"/>
              </a:rPr>
              <a:t>Step 3: Calculate Sum of Squares (SST, SSC, SSE, SSB)	</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710488" cy="370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004698" y="5286345"/>
            <a:ext cx="1377300" cy="400110"/>
          </a:xfrm>
          <a:prstGeom prst="rect">
            <a:avLst/>
          </a:prstGeom>
          <a:noFill/>
        </p:spPr>
        <p:txBody>
          <a:bodyPr wrap="none" rtlCol="0">
            <a:spAutoFit/>
          </a:bodyPr>
          <a:lstStyle/>
          <a:p>
            <a:r>
              <a:rPr lang="en-US" sz="2000" dirty="0" smtClean="0"/>
              <a:t>SST = 1750</a:t>
            </a:r>
            <a:endParaRPr lang="en-US" sz="2000" dirty="0"/>
          </a:p>
        </p:txBody>
      </p:sp>
    </p:spTree>
    <p:extLst>
      <p:ext uri="{BB962C8B-B14F-4D97-AF65-F5344CB8AC3E}">
        <p14:creationId xmlns:p14="http://schemas.microsoft.com/office/powerpoint/2010/main" val="1121945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353943"/>
          </a:xfrm>
          <a:prstGeom prst="rect">
            <a:avLst/>
          </a:prstGeom>
          <a:noFill/>
        </p:spPr>
        <p:txBody>
          <a:bodyPr wrap="square" rtlCol="0">
            <a:spAutoFit/>
          </a:bodyPr>
          <a:lstStyle/>
          <a:p>
            <a:pPr algn="just"/>
            <a:r>
              <a:rPr lang="en-US" sz="1700" dirty="0" smtClean="0">
                <a:latin typeface="Calibri" pitchFamily="34" charset="0"/>
                <a:cs typeface="Calibri" pitchFamily="34" charset="0"/>
              </a:rPr>
              <a:t>Step 3: Calculate Sum of Squares (SST, SSC, SSE, SSB)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274" y="1828800"/>
            <a:ext cx="7324724" cy="4157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00800" y="2895600"/>
            <a:ext cx="2634054" cy="646331"/>
          </a:xfrm>
          <a:prstGeom prst="rect">
            <a:avLst/>
          </a:prstGeom>
          <a:noFill/>
        </p:spPr>
        <p:txBody>
          <a:bodyPr wrap="none" rtlCol="0">
            <a:spAutoFit/>
          </a:bodyPr>
          <a:lstStyle/>
          <a:p>
            <a:r>
              <a:rPr lang="en-US" dirty="0" smtClean="0"/>
              <a:t>SSC = SSC * No of blocks</a:t>
            </a:r>
          </a:p>
          <a:p>
            <a:r>
              <a:rPr lang="en-US" dirty="0" smtClean="0"/>
              <a:t>SSC = 87.5 * 6 = </a:t>
            </a:r>
            <a:r>
              <a:rPr lang="en-US" b="1" dirty="0" smtClean="0"/>
              <a:t>525</a:t>
            </a:r>
            <a:endParaRPr lang="en-US" b="1" dirty="0"/>
          </a:p>
        </p:txBody>
      </p:sp>
    </p:spTree>
    <p:extLst>
      <p:ext uri="{BB962C8B-B14F-4D97-AF65-F5344CB8AC3E}">
        <p14:creationId xmlns:p14="http://schemas.microsoft.com/office/powerpoint/2010/main" val="2209661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353943"/>
          </a:xfrm>
          <a:prstGeom prst="rect">
            <a:avLst/>
          </a:prstGeom>
          <a:noFill/>
        </p:spPr>
        <p:txBody>
          <a:bodyPr wrap="square" rtlCol="0">
            <a:spAutoFit/>
          </a:bodyPr>
          <a:lstStyle/>
          <a:p>
            <a:pPr algn="just"/>
            <a:r>
              <a:rPr lang="en-US" sz="1700" dirty="0" smtClean="0">
                <a:latin typeface="Calibri" pitchFamily="34" charset="0"/>
                <a:cs typeface="Calibri" pitchFamily="34" charset="0"/>
              </a:rPr>
              <a:t>Step 3: Calculate Sum of Squares (SST, SSC, SSE, SSB)	</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7772400" cy="366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76400" y="5606534"/>
            <a:ext cx="5136984" cy="369332"/>
          </a:xfrm>
          <a:prstGeom prst="rect">
            <a:avLst/>
          </a:prstGeom>
          <a:noFill/>
        </p:spPr>
        <p:txBody>
          <a:bodyPr wrap="none" rtlCol="0">
            <a:spAutoFit/>
          </a:bodyPr>
          <a:lstStyle/>
          <a:p>
            <a:r>
              <a:rPr lang="en-US" dirty="0" smtClean="0"/>
              <a:t>SSB = SSB * No of Columns/Groups = 250 * 3 = </a:t>
            </a:r>
            <a:r>
              <a:rPr lang="en-US" b="1" dirty="0" smtClean="0"/>
              <a:t>750</a:t>
            </a:r>
            <a:endParaRPr lang="en-US" b="1" dirty="0"/>
          </a:p>
        </p:txBody>
      </p:sp>
    </p:spTree>
    <p:extLst>
      <p:ext uri="{BB962C8B-B14F-4D97-AF65-F5344CB8AC3E}">
        <p14:creationId xmlns:p14="http://schemas.microsoft.com/office/powerpoint/2010/main" val="23271433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353943"/>
          </a:xfrm>
          <a:prstGeom prst="rect">
            <a:avLst/>
          </a:prstGeom>
          <a:noFill/>
        </p:spPr>
        <p:txBody>
          <a:bodyPr wrap="square" rtlCol="0">
            <a:spAutoFit/>
          </a:bodyPr>
          <a:lstStyle/>
          <a:p>
            <a:pPr algn="just"/>
            <a:r>
              <a:rPr lang="en-US" sz="1700" dirty="0" smtClean="0">
                <a:latin typeface="Calibri" pitchFamily="34" charset="0"/>
                <a:cs typeface="Calibri" pitchFamily="34" charset="0"/>
              </a:rPr>
              <a:t>Step 3: Calculate Sum of Squares (SST, SSC, SSE, SSB)	</a:t>
            </a:r>
          </a:p>
        </p:txBody>
      </p:sp>
      <p:sp>
        <p:nvSpPr>
          <p:cNvPr id="5" name="TextBox 4"/>
          <p:cNvSpPr txBox="1"/>
          <p:nvPr/>
        </p:nvSpPr>
        <p:spPr>
          <a:xfrm>
            <a:off x="838200" y="1219200"/>
            <a:ext cx="7543798" cy="2708434"/>
          </a:xfrm>
          <a:prstGeom prst="rect">
            <a:avLst/>
          </a:prstGeom>
          <a:noFill/>
        </p:spPr>
        <p:txBody>
          <a:bodyPr wrap="square" rtlCol="0">
            <a:spAutoFit/>
          </a:bodyPr>
          <a:lstStyle/>
          <a:p>
            <a:pPr algn="just"/>
            <a:r>
              <a:rPr lang="en-US" sz="1700" dirty="0" smtClean="0">
                <a:latin typeface="Calibri" pitchFamily="34" charset="0"/>
                <a:cs typeface="Calibri" pitchFamily="34" charset="0"/>
              </a:rPr>
              <a:t>Step 3: Calculate Sum of Squares (SST, SSC, SSE, SSB)</a:t>
            </a:r>
          </a:p>
          <a:p>
            <a:pPr algn="just"/>
            <a:endParaRPr lang="en-US" sz="1700" dirty="0">
              <a:latin typeface="Calibri" pitchFamily="34" charset="0"/>
              <a:cs typeface="Calibri" pitchFamily="34" charset="0"/>
            </a:endParaRPr>
          </a:p>
          <a:p>
            <a:pPr algn="just"/>
            <a:endParaRPr lang="en-US" sz="1700" dirty="0" smtClean="0">
              <a:latin typeface="Calibri" pitchFamily="34" charset="0"/>
              <a:cs typeface="Calibri" pitchFamily="34" charset="0"/>
            </a:endParaRPr>
          </a:p>
          <a:p>
            <a:pPr algn="just"/>
            <a:endParaRPr lang="en-US" sz="1700" dirty="0">
              <a:latin typeface="Calibri" pitchFamily="34" charset="0"/>
              <a:cs typeface="Calibri" pitchFamily="34" charset="0"/>
            </a:endParaRPr>
          </a:p>
          <a:p>
            <a:pPr algn="just"/>
            <a:endParaRPr lang="en-US" sz="1700" dirty="0" smtClean="0">
              <a:latin typeface="Calibri" pitchFamily="34" charset="0"/>
              <a:cs typeface="Calibri" pitchFamily="34" charset="0"/>
            </a:endParaRPr>
          </a:p>
          <a:p>
            <a:pPr algn="just"/>
            <a:r>
              <a:rPr lang="en-US" sz="1700" dirty="0" smtClean="0">
                <a:latin typeface="Calibri" pitchFamily="34" charset="0"/>
                <a:cs typeface="Calibri" pitchFamily="34" charset="0"/>
              </a:rPr>
              <a:t>		</a:t>
            </a:r>
            <a:r>
              <a:rPr lang="en-US" sz="1700" b="1" dirty="0" smtClean="0">
                <a:latin typeface="Calibri" pitchFamily="34" charset="0"/>
                <a:cs typeface="Calibri" pitchFamily="34" charset="0"/>
              </a:rPr>
              <a:t>SST = SSC + SSE + SSB</a:t>
            </a:r>
          </a:p>
          <a:p>
            <a:pPr algn="just"/>
            <a:r>
              <a:rPr lang="en-US" sz="1700" dirty="0" smtClean="0">
                <a:latin typeface="Calibri" pitchFamily="34" charset="0"/>
                <a:cs typeface="Calibri" pitchFamily="34" charset="0"/>
              </a:rPr>
              <a:t>Hence</a:t>
            </a:r>
          </a:p>
          <a:p>
            <a:pPr algn="just"/>
            <a:r>
              <a:rPr lang="en-US" sz="1700" b="1" dirty="0" smtClean="0">
                <a:latin typeface="Calibri" pitchFamily="34" charset="0"/>
                <a:cs typeface="Calibri" pitchFamily="34" charset="0"/>
              </a:rPr>
              <a:t>SSE = SST – SSC – SSB</a:t>
            </a:r>
          </a:p>
          <a:p>
            <a:pPr algn="just"/>
            <a:r>
              <a:rPr lang="en-US" sz="1700" dirty="0" smtClean="0">
                <a:latin typeface="Calibri" pitchFamily="34" charset="0"/>
                <a:cs typeface="Calibri" pitchFamily="34" charset="0"/>
              </a:rPr>
              <a:t>SSE = 1750 – 525 – 750 = 475</a:t>
            </a:r>
          </a:p>
          <a:p>
            <a:pPr algn="just"/>
            <a:r>
              <a:rPr lang="en-US" sz="1700" b="1" smtClean="0">
                <a:latin typeface="Calibri" pitchFamily="34" charset="0"/>
                <a:cs typeface="Calibri" pitchFamily="34" charset="0"/>
              </a:rPr>
              <a:t>SSE </a:t>
            </a:r>
            <a:r>
              <a:rPr lang="en-US" sz="1700" b="1" dirty="0" smtClean="0">
                <a:latin typeface="Calibri" pitchFamily="34" charset="0"/>
                <a:cs typeface="Calibri" pitchFamily="34" charset="0"/>
              </a:rPr>
              <a:t>= 475</a:t>
            </a:r>
            <a:r>
              <a:rPr lang="en-US" sz="1700" dirty="0" smtClean="0">
                <a:latin typeface="Calibri" pitchFamily="34" charset="0"/>
                <a:cs typeface="Calibri" pitchFamily="34" charset="0"/>
              </a:rPr>
              <a:t>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1752600"/>
            <a:ext cx="17907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3359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4: Calculate Degree of Freedom (</a:t>
            </a:r>
            <a:r>
              <a:rPr lang="en-US" sz="2000" dirty="0" err="1" smtClean="0">
                <a:latin typeface="Calibri" pitchFamily="34" charset="0"/>
                <a:cs typeface="Calibri" pitchFamily="34" charset="0"/>
              </a:rPr>
              <a:t>df</a:t>
            </a:r>
            <a:r>
              <a:rPr lang="en-US" sz="2000" dirty="0" smtClean="0">
                <a:latin typeface="Calibri" pitchFamily="34" charset="0"/>
                <a:cs typeface="Calibri" pitchFamily="34" charset="0"/>
              </a:rPr>
              <a:t>), MSC, MSB and MSE </a:t>
            </a:r>
          </a:p>
        </p:txBody>
      </p:sp>
      <mc:AlternateContent xmlns:mc="http://schemas.openxmlformats.org/markup-compatibility/2006" xmlns:a14="http://schemas.microsoft.com/office/drawing/2010/main">
        <mc:Choice Requires="a14">
          <p:sp>
            <p:nvSpPr>
              <p:cNvPr id="8" name="TextBox 7"/>
              <p:cNvSpPr txBox="1"/>
              <p:nvPr/>
            </p:nvSpPr>
            <p:spPr>
              <a:xfrm>
                <a:off x="969428" y="1600200"/>
                <a:ext cx="7564972" cy="4587153"/>
              </a:xfrm>
              <a:prstGeom prst="rect">
                <a:avLst/>
              </a:prstGeom>
              <a:noFill/>
            </p:spPr>
            <p:txBody>
              <a:bodyPr wrap="square" rtlCol="0">
                <a:spAutoFit/>
              </a:bodyPr>
              <a:lstStyle/>
              <a:p>
                <a:pPr algn="just"/>
                <a14:m>
                  <m:oMath xmlns:m="http://schemas.openxmlformats.org/officeDocument/2006/math">
                    <m:r>
                      <a:rPr lang="en-US" sz="2400" i="1" smtClean="0">
                        <a:latin typeface="Cambria Math"/>
                        <a:cs typeface="Calibri" pitchFamily="34" charset="0"/>
                      </a:rPr>
                      <m:t>𝑆</m:t>
                    </m:r>
                    <m:r>
                      <a:rPr lang="en-US" sz="2400" b="0" i="1" smtClean="0">
                        <a:latin typeface="Cambria Math"/>
                        <a:cs typeface="Calibri" pitchFamily="34" charset="0"/>
                      </a:rPr>
                      <m:t>𝑆𝐶</m:t>
                    </m:r>
                    <m:r>
                      <a:rPr lang="en-US" sz="2400" b="0" i="1" smtClean="0">
                        <a:latin typeface="Cambria Math"/>
                        <a:cs typeface="Calibri" pitchFamily="34" charset="0"/>
                      </a:rPr>
                      <m:t>                </m:t>
                    </m:r>
                    <m:r>
                      <a:rPr lang="en-US" sz="2400" b="0" i="1" smtClean="0">
                        <a:latin typeface="Cambria Math"/>
                        <a:cs typeface="Calibri" pitchFamily="34" charset="0"/>
                      </a:rPr>
                      <m:t>𝑑𝑓𝑐𝑜𝑙𝑢𝑚𝑛𝑠</m:t>
                    </m:r>
                    <m:r>
                      <a:rPr lang="en-US" sz="2400" b="0" i="1" smtClean="0">
                        <a:latin typeface="Cambria Math"/>
                        <a:cs typeface="Calibri" pitchFamily="34" charset="0"/>
                      </a:rPr>
                      <m:t>=</m:t>
                    </m:r>
                    <m:r>
                      <a:rPr lang="en-US" sz="2400" b="0" i="1" smtClean="0">
                        <a:latin typeface="Cambria Math"/>
                        <a:cs typeface="Calibri" pitchFamily="34" charset="0"/>
                      </a:rPr>
                      <m:t>𝐶</m:t>
                    </m:r>
                    <m:r>
                      <a:rPr lang="en-US" sz="2400" b="0" i="1" smtClean="0">
                        <a:latin typeface="Cambria Math"/>
                        <a:cs typeface="Calibri" pitchFamily="34" charset="0"/>
                      </a:rPr>
                      <m:t>−1               </m:t>
                    </m:r>
                    <m:r>
                      <a:rPr lang="en-US" sz="2400" b="0" i="1" smtClean="0">
                        <a:latin typeface="Cambria Math"/>
                        <a:cs typeface="Calibri" pitchFamily="34" charset="0"/>
                      </a:rPr>
                      <m:t>𝑀𝑆𝐶</m:t>
                    </m:r>
                    <m:r>
                      <a:rPr lang="en-US" sz="2400" b="0" i="1" smtClean="0">
                        <a:latin typeface="Cambria Math"/>
                        <a:cs typeface="Calibri" pitchFamily="34" charset="0"/>
                      </a:rPr>
                      <m:t>=</m:t>
                    </m:r>
                    <m:f>
                      <m:fPr>
                        <m:ctrlPr>
                          <a:rPr lang="en-US" sz="2400" b="0" i="1" smtClean="0">
                            <a:latin typeface="Cambria Math"/>
                            <a:cs typeface="Calibri" pitchFamily="34" charset="0"/>
                          </a:rPr>
                        </m:ctrlPr>
                      </m:fPr>
                      <m:num>
                        <m:r>
                          <a:rPr lang="en-US" sz="2400" b="0" i="1" smtClean="0">
                            <a:latin typeface="Cambria Math"/>
                            <a:cs typeface="Calibri" pitchFamily="34" charset="0"/>
                          </a:rPr>
                          <m:t>𝑆𝑆𝐶</m:t>
                        </m:r>
                      </m:num>
                      <m:den>
                        <m:r>
                          <a:rPr lang="en-US" sz="2400" b="0" i="1" smtClean="0">
                            <a:latin typeface="Cambria Math"/>
                            <a:cs typeface="Calibri" pitchFamily="34" charset="0"/>
                          </a:rPr>
                          <m:t>𝑑𝑓</m:t>
                        </m:r>
                        <m:r>
                          <a:rPr lang="en-US" sz="2400" b="0" i="1" baseline="-25000" smtClean="0">
                            <a:latin typeface="Cambria Math"/>
                            <a:cs typeface="Calibri" pitchFamily="34" charset="0"/>
                          </a:rPr>
                          <m:t>𝑐𝑜𝑙𝑢𝑚𝑛𝑠</m:t>
                        </m:r>
                      </m:den>
                    </m:f>
                  </m:oMath>
                </a14:m>
                <a:r>
                  <a:rPr lang="en-US" sz="2400" dirty="0" smtClean="0">
                    <a:latin typeface="Calibri" pitchFamily="34" charset="0"/>
                    <a:cs typeface="Calibri" pitchFamily="34" charset="0"/>
                  </a:rPr>
                  <a:t>	</a:t>
                </a:r>
              </a:p>
              <a:p>
                <a:pPr algn="just"/>
                <a:endParaRPr lang="en-US" sz="2400" i="1" dirty="0" smtClean="0">
                  <a:latin typeface="Calibri" pitchFamily="34" charset="0"/>
                  <a:cs typeface="Calibri" pitchFamily="34" charset="0"/>
                </a:endParaRPr>
              </a:p>
              <a:p>
                <a:pPr algn="just"/>
                <a:r>
                  <a:rPr lang="en-US" sz="2400" i="1" dirty="0" smtClean="0">
                    <a:latin typeface="Calibri" pitchFamily="34" charset="0"/>
                    <a:cs typeface="Calibri" pitchFamily="34" charset="0"/>
                  </a:rPr>
                  <a:t>SSB	           </a:t>
                </a:r>
                <a:r>
                  <a:rPr lang="en-US" sz="2400" i="1" dirty="0" err="1" smtClean="0">
                    <a:latin typeface="Calibri" pitchFamily="34" charset="0"/>
                    <a:cs typeface="Calibri" pitchFamily="34" charset="0"/>
                  </a:rPr>
                  <a:t>df</a:t>
                </a:r>
                <a:r>
                  <a:rPr lang="en-US" sz="2400" i="1" baseline="-25000" dirty="0" err="1" smtClean="0">
                    <a:latin typeface="Calibri" pitchFamily="34" charset="0"/>
                    <a:cs typeface="Calibri" pitchFamily="34" charset="0"/>
                  </a:rPr>
                  <a:t>blocks</a:t>
                </a:r>
                <a:r>
                  <a:rPr lang="en-US" sz="2400" i="1" dirty="0" smtClean="0">
                    <a:latin typeface="Calibri" pitchFamily="34" charset="0"/>
                    <a:cs typeface="Calibri" pitchFamily="34" charset="0"/>
                  </a:rPr>
                  <a:t> =  B – 1	                   MSB = </a:t>
                </a:r>
                <a14:m>
                  <m:oMath xmlns:m="http://schemas.openxmlformats.org/officeDocument/2006/math">
                    <m:f>
                      <m:fPr>
                        <m:ctrlPr>
                          <a:rPr lang="en-US" sz="2400" i="1">
                            <a:latin typeface="Cambria Math"/>
                            <a:cs typeface="Calibri" pitchFamily="34" charset="0"/>
                          </a:rPr>
                        </m:ctrlPr>
                      </m:fPr>
                      <m:num>
                        <m:r>
                          <a:rPr lang="en-US" sz="2400" b="0" i="1" smtClean="0">
                            <a:latin typeface="Cambria Math"/>
                            <a:cs typeface="Calibri" pitchFamily="34" charset="0"/>
                          </a:rPr>
                          <m:t>𝑆𝑆𝐵</m:t>
                        </m:r>
                      </m:num>
                      <m:den>
                        <m:r>
                          <a:rPr lang="en-US" sz="2400" i="1">
                            <a:latin typeface="Cambria Math"/>
                            <a:cs typeface="Calibri" pitchFamily="34" charset="0"/>
                          </a:rPr>
                          <m:t>𝑑𝑓</m:t>
                        </m:r>
                        <m:r>
                          <a:rPr lang="en-US" sz="2400" b="0" i="1" baseline="-25000" smtClean="0">
                            <a:latin typeface="Cambria Math"/>
                            <a:cs typeface="Calibri" pitchFamily="34" charset="0"/>
                          </a:rPr>
                          <m:t>𝑏𝑙𝑜𝑐𝑘𝑠</m:t>
                        </m:r>
                      </m:den>
                    </m:f>
                  </m:oMath>
                </a14:m>
                <a:endParaRPr lang="en-US" sz="2400" i="1" dirty="0" smtClean="0">
                  <a:latin typeface="Calibri" pitchFamily="34" charset="0"/>
                  <a:cs typeface="Calibri" pitchFamily="34" charset="0"/>
                </a:endParaRPr>
              </a:p>
              <a:p>
                <a:pPr algn="just"/>
                <a:endParaRPr lang="en-US" sz="2400" i="1" dirty="0">
                  <a:latin typeface="Calibri" pitchFamily="34" charset="0"/>
                  <a:cs typeface="Calibri" pitchFamily="34" charset="0"/>
                </a:endParaRPr>
              </a:p>
              <a:p>
                <a:pPr algn="just"/>
                <a14:m>
                  <m:oMath xmlns:m="http://schemas.openxmlformats.org/officeDocument/2006/math">
                    <m:r>
                      <a:rPr lang="en-US" sz="2400" i="1">
                        <a:latin typeface="Cambria Math"/>
                        <a:cs typeface="Calibri" pitchFamily="34" charset="0"/>
                      </a:rPr>
                      <m:t>𝑆𝑆</m:t>
                    </m:r>
                    <m:r>
                      <a:rPr lang="en-US" sz="2400" b="0" i="1" smtClean="0">
                        <a:latin typeface="Cambria Math"/>
                        <a:cs typeface="Calibri" pitchFamily="34" charset="0"/>
                      </a:rPr>
                      <m:t>𝐸</m:t>
                    </m:r>
                    <m:r>
                      <a:rPr lang="en-US" sz="2400" i="1">
                        <a:latin typeface="Cambria Math"/>
                        <a:cs typeface="Calibri" pitchFamily="34" charset="0"/>
                      </a:rPr>
                      <m:t>               </m:t>
                    </m:r>
                    <m:r>
                      <a:rPr lang="en-US" sz="2400" i="1">
                        <a:latin typeface="Cambria Math"/>
                        <a:cs typeface="Calibri" pitchFamily="34" charset="0"/>
                      </a:rPr>
                      <m:t>𝑑𝑓𝑒𝑟𝑟𝑜𝑟</m:t>
                    </m:r>
                    <m:r>
                      <a:rPr lang="en-US" sz="2400" i="1">
                        <a:latin typeface="Cambria Math"/>
                        <a:cs typeface="Calibri" pitchFamily="34" charset="0"/>
                      </a:rPr>
                      <m:t>=</m:t>
                    </m:r>
                    <m:d>
                      <m:dPr>
                        <m:ctrlPr>
                          <a:rPr lang="en-US" sz="2400" b="0" i="1" smtClean="0">
                            <a:latin typeface="Cambria Math"/>
                            <a:cs typeface="Calibri" pitchFamily="34" charset="0"/>
                          </a:rPr>
                        </m:ctrlPr>
                      </m:dPr>
                      <m:e>
                        <m:r>
                          <a:rPr lang="en-US" sz="2400" b="0" i="1" smtClean="0">
                            <a:latin typeface="Cambria Math"/>
                            <a:cs typeface="Calibri" pitchFamily="34" charset="0"/>
                          </a:rPr>
                          <m:t>𝐶</m:t>
                        </m:r>
                        <m:r>
                          <a:rPr lang="en-US" sz="2400" i="1">
                            <a:latin typeface="Cambria Math"/>
                            <a:cs typeface="Calibri" pitchFamily="34" charset="0"/>
                          </a:rPr>
                          <m:t>−</m:t>
                        </m:r>
                        <m:r>
                          <a:rPr lang="en-US" sz="2400" b="0" i="1" smtClean="0">
                            <a:latin typeface="Cambria Math"/>
                            <a:cs typeface="Calibri" pitchFamily="34" charset="0"/>
                          </a:rPr>
                          <m:t>1</m:t>
                        </m:r>
                      </m:e>
                    </m:d>
                    <m:d>
                      <m:dPr>
                        <m:ctrlPr>
                          <a:rPr lang="en-US" sz="2400" b="0" i="1" smtClean="0">
                            <a:latin typeface="Cambria Math"/>
                            <a:cs typeface="Calibri" pitchFamily="34" charset="0"/>
                          </a:rPr>
                        </m:ctrlPr>
                      </m:dPr>
                      <m:e>
                        <m:r>
                          <a:rPr lang="en-US" sz="2400" b="0" i="1" smtClean="0">
                            <a:latin typeface="Cambria Math"/>
                            <a:cs typeface="Calibri" pitchFamily="34" charset="0"/>
                          </a:rPr>
                          <m:t>𝐵</m:t>
                        </m:r>
                        <m:r>
                          <a:rPr lang="en-US" sz="2400" b="0" i="1" smtClean="0">
                            <a:latin typeface="Cambria Math"/>
                            <a:cs typeface="Calibri" pitchFamily="34" charset="0"/>
                          </a:rPr>
                          <m:t>−1</m:t>
                        </m:r>
                      </m:e>
                    </m:d>
                    <m:r>
                      <a:rPr lang="en-US" sz="2400" b="0" i="1" smtClean="0">
                        <a:latin typeface="Cambria Math"/>
                        <a:cs typeface="Calibri" pitchFamily="34" charset="0"/>
                      </a:rPr>
                      <m:t> </m:t>
                    </m:r>
                    <m:r>
                      <a:rPr lang="en-US" sz="2400" i="1">
                        <a:latin typeface="Cambria Math"/>
                        <a:cs typeface="Calibri" pitchFamily="34" charset="0"/>
                      </a:rPr>
                      <m:t> </m:t>
                    </m:r>
                    <m:r>
                      <a:rPr lang="en-US" sz="2400" i="1">
                        <a:latin typeface="Cambria Math"/>
                        <a:cs typeface="Calibri" pitchFamily="34" charset="0"/>
                      </a:rPr>
                      <m:t>𝑀𝑆𝐸</m:t>
                    </m:r>
                    <m:r>
                      <a:rPr lang="en-US" sz="2400" i="1">
                        <a:latin typeface="Cambria Math"/>
                        <a:cs typeface="Calibri" pitchFamily="34" charset="0"/>
                      </a:rPr>
                      <m:t>=</m:t>
                    </m:r>
                    <m:f>
                      <m:fPr>
                        <m:ctrlPr>
                          <a:rPr lang="en-US" sz="2400" i="1" smtClean="0">
                            <a:latin typeface="Cambria Math"/>
                            <a:cs typeface="Calibri" pitchFamily="34" charset="0"/>
                          </a:rPr>
                        </m:ctrlPr>
                      </m:fPr>
                      <m:num>
                        <m:r>
                          <a:rPr lang="en-US" sz="2400" i="1">
                            <a:latin typeface="Cambria Math"/>
                            <a:cs typeface="Calibri" pitchFamily="34" charset="0"/>
                          </a:rPr>
                          <m:t>𝑆𝑆</m:t>
                        </m:r>
                        <m:r>
                          <a:rPr lang="en-US" sz="2400" b="0" i="1" smtClean="0">
                            <a:latin typeface="Cambria Math"/>
                            <a:cs typeface="Calibri" pitchFamily="34" charset="0"/>
                          </a:rPr>
                          <m:t>𝐸</m:t>
                        </m:r>
                      </m:num>
                      <m:den>
                        <m:r>
                          <a:rPr lang="en-US" sz="2400" i="1">
                            <a:latin typeface="Cambria Math"/>
                            <a:cs typeface="Calibri" pitchFamily="34" charset="0"/>
                          </a:rPr>
                          <m:t>𝑑𝑓</m:t>
                        </m:r>
                        <m:r>
                          <a:rPr lang="en-US" sz="2400" b="0" i="1" baseline="-25000" smtClean="0">
                            <a:latin typeface="Cambria Math"/>
                            <a:cs typeface="Calibri" pitchFamily="34" charset="0"/>
                          </a:rPr>
                          <m:t>𝑒𝑟𝑟𝑜𝑟</m:t>
                        </m:r>
                      </m:den>
                    </m:f>
                  </m:oMath>
                </a14:m>
                <a:r>
                  <a:rPr lang="en-US" sz="2400" dirty="0">
                    <a:latin typeface="Calibri" pitchFamily="34" charset="0"/>
                    <a:cs typeface="Calibri" pitchFamily="34" charset="0"/>
                  </a:rPr>
                  <a:t>	</a:t>
                </a:r>
                <a:endParaRPr lang="en-US" sz="2400" i="1" dirty="0">
                  <a:latin typeface="Cambria Math"/>
                  <a:cs typeface="Calibri" pitchFamily="34" charset="0"/>
                </a:endParaRPr>
              </a:p>
              <a:p>
                <a:pPr algn="just"/>
                <a:endParaRPr lang="en-US" sz="2400" i="1" dirty="0">
                  <a:latin typeface="Cambria Math"/>
                  <a:cs typeface="Calibri" pitchFamily="34" charset="0"/>
                </a:endParaRPr>
              </a:p>
              <a:p>
                <a:pPr algn="just"/>
                <a14:m>
                  <m:oMathPara xmlns:m="http://schemas.openxmlformats.org/officeDocument/2006/math">
                    <m:oMathParaPr>
                      <m:jc m:val="left"/>
                    </m:oMathParaPr>
                    <m:oMath xmlns:m="http://schemas.openxmlformats.org/officeDocument/2006/math">
                      <m:r>
                        <a:rPr lang="en-US" sz="2400" i="1">
                          <a:latin typeface="Cambria Math"/>
                          <a:cs typeface="Calibri" pitchFamily="34" charset="0"/>
                        </a:rPr>
                        <m:t>𝑆𝑆</m:t>
                      </m:r>
                      <m:r>
                        <a:rPr lang="en-US" sz="2400" b="0" i="1" smtClean="0">
                          <a:latin typeface="Cambria Math"/>
                          <a:cs typeface="Calibri" pitchFamily="34" charset="0"/>
                        </a:rPr>
                        <m:t>𝑇</m:t>
                      </m:r>
                      <m:r>
                        <a:rPr lang="en-US" sz="2400" i="1">
                          <a:latin typeface="Cambria Math"/>
                          <a:cs typeface="Calibri" pitchFamily="34" charset="0"/>
                        </a:rPr>
                        <m:t>                </m:t>
                      </m:r>
                      <m:r>
                        <a:rPr lang="en-US" sz="2400" b="0" i="1" smtClean="0">
                          <a:latin typeface="Cambria Math"/>
                          <a:cs typeface="Calibri" pitchFamily="34" charset="0"/>
                        </a:rPr>
                        <m:t>    </m:t>
                      </m:r>
                      <m:r>
                        <a:rPr lang="en-US" sz="2400" i="1">
                          <a:latin typeface="Cambria Math"/>
                          <a:cs typeface="Calibri" pitchFamily="34" charset="0"/>
                        </a:rPr>
                        <m:t>𝑑𝑓</m:t>
                      </m:r>
                      <m:r>
                        <a:rPr lang="en-US" sz="2400" b="0" i="1" baseline="-25000" smtClean="0">
                          <a:latin typeface="Cambria Math"/>
                          <a:cs typeface="Calibri" pitchFamily="34" charset="0"/>
                        </a:rPr>
                        <m:t>𝑡𝑜𝑡𝑎𝑙</m:t>
                      </m:r>
                      <m:r>
                        <a:rPr lang="en-US" sz="2400" i="1">
                          <a:latin typeface="Cambria Math"/>
                          <a:cs typeface="Calibri" pitchFamily="34" charset="0"/>
                        </a:rPr>
                        <m:t>=</m:t>
                      </m:r>
                      <m:r>
                        <a:rPr lang="en-US" sz="2400" b="0" i="1" smtClean="0">
                          <a:latin typeface="Cambria Math"/>
                          <a:cs typeface="Calibri" pitchFamily="34" charset="0"/>
                        </a:rPr>
                        <m:t>𝑁</m:t>
                      </m:r>
                      <m:r>
                        <a:rPr lang="en-US" sz="2400" i="1">
                          <a:latin typeface="Cambria Math"/>
                          <a:cs typeface="Calibri" pitchFamily="34" charset="0"/>
                        </a:rPr>
                        <m:t>−1</m:t>
                      </m:r>
                      <m:r>
                        <a:rPr lang="en-US" sz="2400" b="0" i="1" smtClean="0">
                          <a:latin typeface="Cambria Math"/>
                          <a:cs typeface="Calibri" pitchFamily="34" charset="0"/>
                        </a:rPr>
                        <m:t>                </m:t>
                      </m:r>
                      <m:r>
                        <a:rPr lang="en-US" sz="2400" i="1">
                          <a:latin typeface="Cambria Math"/>
                          <a:cs typeface="Calibri" pitchFamily="34" charset="0"/>
                        </a:rPr>
                        <m:t>𝑀𝑆𝑇</m:t>
                      </m:r>
                      <m:r>
                        <a:rPr lang="en-US" sz="2400" i="1">
                          <a:latin typeface="Cambria Math"/>
                          <a:cs typeface="Calibri" pitchFamily="34" charset="0"/>
                        </a:rPr>
                        <m:t>=</m:t>
                      </m:r>
                      <m:f>
                        <m:fPr>
                          <m:ctrlPr>
                            <a:rPr lang="en-US" sz="2400" i="1">
                              <a:latin typeface="Cambria Math"/>
                              <a:cs typeface="Calibri" pitchFamily="34" charset="0"/>
                            </a:rPr>
                          </m:ctrlPr>
                        </m:fPr>
                        <m:num>
                          <m:r>
                            <a:rPr lang="en-US" sz="2400" i="1">
                              <a:latin typeface="Cambria Math"/>
                              <a:cs typeface="Calibri" pitchFamily="34" charset="0"/>
                            </a:rPr>
                            <m:t>𝑆𝑆𝑇</m:t>
                          </m:r>
                        </m:num>
                        <m:den>
                          <m:r>
                            <a:rPr lang="en-US" sz="2400" i="1">
                              <a:latin typeface="Cambria Math"/>
                              <a:cs typeface="Calibri" pitchFamily="34" charset="0"/>
                            </a:rPr>
                            <m:t>𝑑𝑓</m:t>
                          </m:r>
                          <m:r>
                            <a:rPr lang="en-US" sz="2400" i="1" baseline="-25000">
                              <a:latin typeface="Cambria Math"/>
                              <a:cs typeface="Calibri" pitchFamily="34" charset="0"/>
                            </a:rPr>
                            <m:t>𝑡𝑜𝑡𝑎𝑙</m:t>
                          </m:r>
                        </m:den>
                      </m:f>
                    </m:oMath>
                  </m:oMathPara>
                </a14:m>
                <a:endParaRPr lang="en-US" sz="2400" dirty="0" smtClean="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N = total number of observations</a:t>
                </a:r>
              </a:p>
              <a:p>
                <a:pPr algn="just"/>
                <a:r>
                  <a:rPr lang="en-US" sz="2000" dirty="0" smtClean="0">
                    <a:latin typeface="Calibri" pitchFamily="34" charset="0"/>
                    <a:cs typeface="Calibri" pitchFamily="34" charset="0"/>
                  </a:rPr>
                  <a:t>C = Number of columns/treatments</a:t>
                </a:r>
                <a:r>
                  <a:rPr lang="en-US" sz="2000" dirty="0">
                    <a:latin typeface="Calibri" pitchFamily="34" charset="0"/>
                    <a:cs typeface="Calibri" pitchFamily="34" charset="0"/>
                  </a:rPr>
                  <a:t>	</a:t>
                </a:r>
                <a:endParaRPr lang="en-US" sz="2000" i="1" dirty="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69428" y="1600200"/>
                <a:ext cx="7564972" cy="4587153"/>
              </a:xfrm>
              <a:prstGeom prst="rect">
                <a:avLst/>
              </a:prstGeom>
              <a:blipFill rotWithShape="1">
                <a:blip r:embed="rId2"/>
                <a:stretch>
                  <a:fillRect l="-1209" r="-1289" b="-1463"/>
                </a:stretch>
              </a:blipFill>
            </p:spPr>
            <p:txBody>
              <a:bodyPr/>
              <a:lstStyle/>
              <a:p>
                <a:r>
                  <a:rPr lang="en-US">
                    <a:noFill/>
                  </a:rPr>
                  <a:t> </a:t>
                </a:r>
              </a:p>
            </p:txBody>
          </p:sp>
        </mc:Fallback>
      </mc:AlternateContent>
    </p:spTree>
    <p:extLst>
      <p:ext uri="{BB962C8B-B14F-4D97-AF65-F5344CB8AC3E}">
        <p14:creationId xmlns:p14="http://schemas.microsoft.com/office/powerpoint/2010/main" val="37097073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4: Calculate Degree of Freedom (</a:t>
            </a:r>
            <a:r>
              <a:rPr lang="en-US" sz="2000" dirty="0" err="1" smtClean="0">
                <a:latin typeface="Calibri" pitchFamily="34" charset="0"/>
                <a:cs typeface="Calibri" pitchFamily="34" charset="0"/>
              </a:rPr>
              <a:t>df</a:t>
            </a:r>
            <a:r>
              <a:rPr lang="en-US" sz="2000" dirty="0" smtClean="0">
                <a:latin typeface="Calibri" pitchFamily="34" charset="0"/>
                <a:cs typeface="Calibri" pitchFamily="34" charset="0"/>
              </a:rPr>
              <a:t>), MSC, MSB and MSE </a:t>
            </a:r>
          </a:p>
        </p:txBody>
      </p:sp>
      <mc:AlternateContent xmlns:mc="http://schemas.openxmlformats.org/markup-compatibility/2006" xmlns:a14="http://schemas.microsoft.com/office/drawing/2010/main">
        <mc:Choice Requires="a14">
          <p:sp>
            <p:nvSpPr>
              <p:cNvPr id="8" name="TextBox 7"/>
              <p:cNvSpPr txBox="1"/>
              <p:nvPr/>
            </p:nvSpPr>
            <p:spPr>
              <a:xfrm>
                <a:off x="969428" y="1600200"/>
                <a:ext cx="7564972" cy="4206088"/>
              </a:xfrm>
              <a:prstGeom prst="rect">
                <a:avLst/>
              </a:prstGeom>
              <a:noFill/>
            </p:spPr>
            <p:txBody>
              <a:bodyPr wrap="square" rtlCol="0">
                <a:spAutoFit/>
              </a:bodyPr>
              <a:lstStyle/>
              <a:p>
                <a:pPr algn="just"/>
                <a14:m>
                  <m:oMath xmlns:m="http://schemas.openxmlformats.org/officeDocument/2006/math">
                    <m:r>
                      <a:rPr lang="en-US" sz="2400" i="1" smtClean="0">
                        <a:latin typeface="Cambria Math"/>
                        <a:cs typeface="Calibri" pitchFamily="34" charset="0"/>
                      </a:rPr>
                      <m:t>𝑆</m:t>
                    </m:r>
                    <m:r>
                      <a:rPr lang="en-US" sz="2400" b="0" i="1" smtClean="0">
                        <a:latin typeface="Cambria Math"/>
                        <a:cs typeface="Calibri" pitchFamily="34" charset="0"/>
                      </a:rPr>
                      <m:t>𝑆𝐶</m:t>
                    </m:r>
                    <m:r>
                      <a:rPr lang="en-US" sz="2400" b="0" i="1" smtClean="0">
                        <a:latin typeface="Cambria Math"/>
                        <a:cs typeface="Calibri" pitchFamily="34" charset="0"/>
                      </a:rPr>
                      <m:t>                </m:t>
                    </m:r>
                    <m:r>
                      <a:rPr lang="en-US" sz="2400" b="0" i="1" smtClean="0">
                        <a:latin typeface="Cambria Math"/>
                        <a:cs typeface="Calibri" pitchFamily="34" charset="0"/>
                      </a:rPr>
                      <m:t>𝑑𝑓𝑐𝑜𝑙𝑢𝑚𝑛𝑠</m:t>
                    </m:r>
                    <m:r>
                      <a:rPr lang="en-US" sz="2400" b="0" i="1" smtClean="0">
                        <a:latin typeface="Cambria Math"/>
                        <a:cs typeface="Calibri" pitchFamily="34" charset="0"/>
                      </a:rPr>
                      <m:t>=3−1=2        </m:t>
                    </m:r>
                    <m:r>
                      <a:rPr lang="en-US" sz="2400" b="0" i="1" smtClean="0">
                        <a:latin typeface="Cambria Math"/>
                        <a:cs typeface="Calibri" pitchFamily="34" charset="0"/>
                      </a:rPr>
                      <m:t>𝑀𝑆𝐶</m:t>
                    </m:r>
                    <m:r>
                      <a:rPr lang="en-US" sz="2400" b="0" i="1" smtClean="0">
                        <a:latin typeface="Cambria Math"/>
                        <a:cs typeface="Calibri" pitchFamily="34" charset="0"/>
                      </a:rPr>
                      <m:t>=</m:t>
                    </m:r>
                    <m:f>
                      <m:fPr>
                        <m:ctrlPr>
                          <a:rPr lang="en-US" sz="2400" b="0" i="1" smtClean="0">
                            <a:latin typeface="Cambria Math"/>
                            <a:cs typeface="Calibri" pitchFamily="34" charset="0"/>
                          </a:rPr>
                        </m:ctrlPr>
                      </m:fPr>
                      <m:num>
                        <m:r>
                          <a:rPr lang="en-US" sz="2400" b="0" i="1" smtClean="0">
                            <a:latin typeface="Cambria Math"/>
                            <a:cs typeface="Calibri" pitchFamily="34" charset="0"/>
                          </a:rPr>
                          <m:t>525</m:t>
                        </m:r>
                      </m:num>
                      <m:den>
                        <m:r>
                          <a:rPr lang="en-US" sz="2400" b="0" i="1" smtClean="0">
                            <a:latin typeface="Cambria Math"/>
                            <a:cs typeface="Calibri" pitchFamily="34" charset="0"/>
                          </a:rPr>
                          <m:t>2</m:t>
                        </m:r>
                      </m:den>
                    </m:f>
                  </m:oMath>
                </a14:m>
                <a:r>
                  <a:rPr lang="en-US" sz="2400" dirty="0" smtClean="0">
                    <a:latin typeface="Calibri" pitchFamily="34" charset="0"/>
                    <a:cs typeface="Calibri" pitchFamily="34" charset="0"/>
                  </a:rPr>
                  <a:t>=262.5	</a:t>
                </a:r>
              </a:p>
              <a:p>
                <a:pPr algn="just"/>
                <a:endParaRPr lang="en-US" sz="2400" i="1" dirty="0" smtClean="0">
                  <a:latin typeface="Calibri" pitchFamily="34" charset="0"/>
                  <a:cs typeface="Calibri" pitchFamily="34" charset="0"/>
                </a:endParaRPr>
              </a:p>
              <a:p>
                <a:pPr algn="just"/>
                <a:r>
                  <a:rPr lang="en-US" sz="2400" i="1" dirty="0" smtClean="0">
                    <a:latin typeface="Calibri" pitchFamily="34" charset="0"/>
                    <a:cs typeface="Calibri" pitchFamily="34" charset="0"/>
                  </a:rPr>
                  <a:t>SSB	           </a:t>
                </a:r>
                <a:r>
                  <a:rPr lang="en-US" sz="2400" i="1" dirty="0" err="1" smtClean="0">
                    <a:latin typeface="Calibri" pitchFamily="34" charset="0"/>
                    <a:cs typeface="Calibri" pitchFamily="34" charset="0"/>
                  </a:rPr>
                  <a:t>df</a:t>
                </a:r>
                <a:r>
                  <a:rPr lang="en-US" sz="2400" i="1" baseline="-25000" dirty="0" err="1" smtClean="0">
                    <a:latin typeface="Calibri" pitchFamily="34" charset="0"/>
                    <a:cs typeface="Calibri" pitchFamily="34" charset="0"/>
                  </a:rPr>
                  <a:t>blocks</a:t>
                </a:r>
                <a:r>
                  <a:rPr lang="en-US" sz="2400" i="1" dirty="0" smtClean="0">
                    <a:latin typeface="Calibri" pitchFamily="34" charset="0"/>
                    <a:cs typeface="Calibri" pitchFamily="34" charset="0"/>
                  </a:rPr>
                  <a:t> =  6 – 1=5                   MSB = </a:t>
                </a:r>
                <a14:m>
                  <m:oMath xmlns:m="http://schemas.openxmlformats.org/officeDocument/2006/math">
                    <m:f>
                      <m:fPr>
                        <m:ctrlPr>
                          <a:rPr lang="en-US" sz="2400" i="1">
                            <a:latin typeface="Cambria Math"/>
                            <a:cs typeface="Calibri" pitchFamily="34" charset="0"/>
                          </a:rPr>
                        </m:ctrlPr>
                      </m:fPr>
                      <m:num>
                        <m:r>
                          <a:rPr lang="en-US" sz="2400" b="0" i="1" smtClean="0">
                            <a:latin typeface="Cambria Math"/>
                            <a:cs typeface="Calibri" pitchFamily="34" charset="0"/>
                          </a:rPr>
                          <m:t>750</m:t>
                        </m:r>
                      </m:num>
                      <m:den>
                        <m:r>
                          <a:rPr lang="en-US" sz="2400" i="1" smtClean="0">
                            <a:latin typeface="Cambria Math"/>
                            <a:cs typeface="Calibri" pitchFamily="34" charset="0"/>
                          </a:rPr>
                          <m:t>5</m:t>
                        </m:r>
                      </m:den>
                    </m:f>
                  </m:oMath>
                </a14:m>
                <a:r>
                  <a:rPr lang="en-US" sz="2400" i="1" dirty="0" smtClean="0">
                    <a:latin typeface="Calibri" pitchFamily="34" charset="0"/>
                    <a:cs typeface="Calibri" pitchFamily="34" charset="0"/>
                  </a:rPr>
                  <a:t>=150</a:t>
                </a:r>
              </a:p>
              <a:p>
                <a:pPr algn="just"/>
                <a:endParaRPr lang="en-US" sz="2400" i="1" dirty="0">
                  <a:latin typeface="Calibri" pitchFamily="34" charset="0"/>
                  <a:cs typeface="Calibri" pitchFamily="34" charset="0"/>
                </a:endParaRPr>
              </a:p>
              <a:p>
                <a:pPr algn="just"/>
                <a14:m>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𝐸</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𝑒𝑟𝑟𝑜𝑟</m:t>
                    </m:r>
                    <m:r>
                      <a:rPr lang="en-US" sz="2000" i="1">
                        <a:latin typeface="Cambria Math"/>
                        <a:cs typeface="Calibri" pitchFamily="34" charset="0"/>
                      </a:rPr>
                      <m:t>=</m:t>
                    </m:r>
                    <m:d>
                      <m:dPr>
                        <m:ctrlPr>
                          <a:rPr lang="en-US" sz="2000" b="0" i="1" smtClean="0">
                            <a:latin typeface="Cambria Math"/>
                            <a:cs typeface="Calibri" pitchFamily="34" charset="0"/>
                          </a:rPr>
                        </m:ctrlPr>
                      </m:dPr>
                      <m:e>
                        <m:r>
                          <a:rPr lang="en-US" sz="2000" b="0" i="1" smtClean="0">
                            <a:latin typeface="Cambria Math"/>
                            <a:cs typeface="Calibri" pitchFamily="34" charset="0"/>
                          </a:rPr>
                          <m:t>3</m:t>
                        </m:r>
                        <m:r>
                          <a:rPr lang="en-US" sz="2000" i="1">
                            <a:latin typeface="Cambria Math"/>
                            <a:cs typeface="Calibri" pitchFamily="34" charset="0"/>
                          </a:rPr>
                          <m:t>−</m:t>
                        </m:r>
                        <m:r>
                          <a:rPr lang="en-US" sz="2000" b="0" i="1" smtClean="0">
                            <a:latin typeface="Cambria Math"/>
                            <a:cs typeface="Calibri" pitchFamily="34" charset="0"/>
                          </a:rPr>
                          <m:t>1</m:t>
                        </m:r>
                      </m:e>
                    </m:d>
                    <m:d>
                      <m:dPr>
                        <m:ctrlPr>
                          <a:rPr lang="en-US" sz="2000" b="0" i="1" smtClean="0">
                            <a:latin typeface="Cambria Math"/>
                            <a:cs typeface="Calibri" pitchFamily="34" charset="0"/>
                          </a:rPr>
                        </m:ctrlPr>
                      </m:dPr>
                      <m:e>
                        <m:r>
                          <a:rPr lang="en-US" sz="2000" b="0" i="1" smtClean="0">
                            <a:latin typeface="Cambria Math"/>
                            <a:cs typeface="Calibri" pitchFamily="34" charset="0"/>
                          </a:rPr>
                          <m:t>6−1</m:t>
                        </m:r>
                      </m:e>
                    </m:d>
                    <m:r>
                      <a:rPr lang="en-US" sz="2000" b="0" i="1" smtClean="0">
                        <a:latin typeface="Cambria Math"/>
                        <a:cs typeface="Calibri" pitchFamily="34" charset="0"/>
                      </a:rPr>
                      <m:t>=10 </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𝑀𝑆𝐸</m:t>
                    </m:r>
                    <m:r>
                      <a:rPr lang="en-US" sz="2000" i="1">
                        <a:latin typeface="Cambria Math"/>
                        <a:cs typeface="Calibri" pitchFamily="34" charset="0"/>
                      </a:rPr>
                      <m:t>=</m:t>
                    </m:r>
                    <m:f>
                      <m:fPr>
                        <m:ctrlPr>
                          <a:rPr lang="en-US" sz="2000" i="1" smtClean="0">
                            <a:latin typeface="Cambria Math"/>
                            <a:cs typeface="Calibri" pitchFamily="34" charset="0"/>
                          </a:rPr>
                        </m:ctrlPr>
                      </m:fPr>
                      <m:num>
                        <m:r>
                          <a:rPr lang="en-US" sz="2000" i="1" smtClean="0">
                            <a:latin typeface="Cambria Math"/>
                            <a:cs typeface="Calibri" pitchFamily="34" charset="0"/>
                          </a:rPr>
                          <m:t>4</m:t>
                        </m:r>
                        <m:r>
                          <a:rPr lang="en-US" sz="2000" b="0" i="1" smtClean="0">
                            <a:latin typeface="Cambria Math"/>
                            <a:cs typeface="Calibri" pitchFamily="34" charset="0"/>
                          </a:rPr>
                          <m:t>75</m:t>
                        </m:r>
                      </m:num>
                      <m:den>
                        <m:r>
                          <a:rPr lang="en-US" sz="2000" i="1" smtClean="0">
                            <a:latin typeface="Cambria Math"/>
                            <a:cs typeface="Calibri" pitchFamily="34" charset="0"/>
                          </a:rPr>
                          <m:t>1</m:t>
                        </m:r>
                        <m:r>
                          <a:rPr lang="en-US" sz="2000" b="0" i="1" smtClean="0">
                            <a:latin typeface="Cambria Math"/>
                            <a:cs typeface="Calibri" pitchFamily="34" charset="0"/>
                          </a:rPr>
                          <m:t>0</m:t>
                        </m:r>
                      </m:den>
                    </m:f>
                  </m:oMath>
                </a14:m>
                <a:r>
                  <a:rPr lang="en-US" sz="2400" dirty="0" smtClean="0">
                    <a:latin typeface="Calibri" pitchFamily="34" charset="0"/>
                    <a:cs typeface="Calibri" pitchFamily="34" charset="0"/>
                  </a:rPr>
                  <a:t>= 47.5</a:t>
                </a:r>
                <a:endParaRPr lang="en-US" sz="2400" i="1" dirty="0">
                  <a:latin typeface="Cambria Math"/>
                  <a:cs typeface="Calibri" pitchFamily="34" charset="0"/>
                </a:endParaRPr>
              </a:p>
              <a:p>
                <a:pPr algn="just"/>
                <a:endParaRPr lang="en-US" sz="2400" i="1" dirty="0">
                  <a:latin typeface="Cambria Math"/>
                  <a:cs typeface="Calibri" pitchFamily="34" charset="0"/>
                </a:endParaRPr>
              </a:p>
              <a:p>
                <a:pPr algn="just"/>
                <a14:m>
                  <m:oMathPara xmlns:m="http://schemas.openxmlformats.org/officeDocument/2006/math">
                    <m:oMathParaPr>
                      <m:jc m:val="left"/>
                    </m:oMathParaPr>
                    <m:oMath xmlns:m="http://schemas.openxmlformats.org/officeDocument/2006/math">
                      <m:r>
                        <a:rPr lang="en-US" sz="2000" i="1">
                          <a:latin typeface="Cambria Math"/>
                          <a:cs typeface="Calibri" pitchFamily="34" charset="0"/>
                        </a:rPr>
                        <m:t>𝑆𝑆</m:t>
                      </m:r>
                      <m:r>
                        <a:rPr lang="en-US" sz="2000" b="0" i="1" smtClean="0">
                          <a:latin typeface="Cambria Math"/>
                          <a:cs typeface="Calibri" pitchFamily="34" charset="0"/>
                        </a:rPr>
                        <m:t>𝑇</m:t>
                      </m:r>
                      <m:r>
                        <a:rPr lang="en-US" sz="2000" i="1">
                          <a:latin typeface="Cambria Math"/>
                          <a:cs typeface="Calibri" pitchFamily="34" charset="0"/>
                        </a:rPr>
                        <m:t>                </m:t>
                      </m:r>
                      <m:r>
                        <a:rPr lang="en-US" sz="2000" b="0" i="1" smtClean="0">
                          <a:latin typeface="Cambria Math"/>
                          <a:cs typeface="Calibri" pitchFamily="34" charset="0"/>
                        </a:rPr>
                        <m:t>    </m:t>
                      </m:r>
                      <m:r>
                        <a:rPr lang="en-US" sz="2000" i="1">
                          <a:latin typeface="Cambria Math"/>
                          <a:cs typeface="Calibri" pitchFamily="34" charset="0"/>
                        </a:rPr>
                        <m:t>𝑑𝑓</m:t>
                      </m:r>
                      <m:r>
                        <a:rPr lang="en-US" sz="2000" b="0" i="1" baseline="-25000" smtClean="0">
                          <a:latin typeface="Cambria Math"/>
                          <a:cs typeface="Calibri" pitchFamily="34" charset="0"/>
                        </a:rPr>
                        <m:t>𝑡𝑜𝑡𝑎𝑙</m:t>
                      </m:r>
                      <m:r>
                        <a:rPr lang="en-US" sz="2000" i="1">
                          <a:latin typeface="Cambria Math"/>
                          <a:cs typeface="Calibri" pitchFamily="34" charset="0"/>
                        </a:rPr>
                        <m:t>=</m:t>
                      </m:r>
                      <m:r>
                        <a:rPr lang="en-US" sz="2000" b="0" i="1" smtClean="0">
                          <a:latin typeface="Cambria Math"/>
                          <a:cs typeface="Calibri" pitchFamily="34" charset="0"/>
                        </a:rPr>
                        <m:t>18</m:t>
                      </m:r>
                      <m:r>
                        <a:rPr lang="en-US" sz="2000" i="1">
                          <a:latin typeface="Cambria Math"/>
                          <a:cs typeface="Calibri" pitchFamily="34" charset="0"/>
                        </a:rPr>
                        <m:t>−1</m:t>
                      </m:r>
                      <m:r>
                        <a:rPr lang="en-US" sz="2000" b="0" i="1" smtClean="0">
                          <a:latin typeface="Cambria Math"/>
                          <a:cs typeface="Calibri" pitchFamily="34" charset="0"/>
                        </a:rPr>
                        <m:t>=17</m:t>
                      </m:r>
                      <m:r>
                        <a:rPr lang="en-US" sz="2000" i="1">
                          <a:latin typeface="Cambria Math"/>
                          <a:cs typeface="Calibri" pitchFamily="34" charset="0"/>
                        </a:rPr>
                        <m:t>      </m:t>
                      </m:r>
                      <m:r>
                        <a:rPr lang="en-US" sz="2000" b="0" i="1" smtClean="0">
                          <a:latin typeface="Cambria Math"/>
                          <a:cs typeface="Calibri" pitchFamily="34" charset="0"/>
                        </a:rPr>
                        <m:t>𝑀𝑆𝑇</m:t>
                      </m:r>
                      <m:r>
                        <a:rPr lang="en-US" sz="2000" i="1">
                          <a:latin typeface="Cambria Math"/>
                          <a:cs typeface="Calibri" pitchFamily="34" charset="0"/>
                        </a:rPr>
                        <m:t>=</m:t>
                      </m:r>
                      <m:f>
                        <m:fPr>
                          <m:ctrlPr>
                            <a:rPr lang="en-US" sz="2000" b="0" i="1" smtClean="0">
                              <a:latin typeface="Cambria Math"/>
                              <a:cs typeface="Calibri" pitchFamily="34" charset="0"/>
                            </a:rPr>
                          </m:ctrlPr>
                        </m:fPr>
                        <m:num>
                          <m:r>
                            <a:rPr lang="en-US" sz="2000" b="0" i="1" smtClean="0">
                              <a:latin typeface="Cambria Math"/>
                              <a:cs typeface="Calibri" pitchFamily="34" charset="0"/>
                            </a:rPr>
                            <m:t>1750</m:t>
                          </m:r>
                        </m:num>
                        <m:den>
                          <m:r>
                            <a:rPr lang="en-US" sz="2000" b="0" i="1" smtClean="0">
                              <a:latin typeface="Cambria Math"/>
                              <a:cs typeface="Calibri" pitchFamily="34" charset="0"/>
                            </a:rPr>
                            <m:t>17</m:t>
                          </m:r>
                        </m:den>
                      </m:f>
                      <m:r>
                        <a:rPr lang="en-US" sz="2000" b="0" i="1" smtClean="0">
                          <a:latin typeface="Cambria Math"/>
                          <a:cs typeface="Calibri" pitchFamily="34" charset="0"/>
                        </a:rPr>
                        <m:t>=102.941</m:t>
                      </m:r>
                    </m:oMath>
                  </m:oMathPara>
                </a14:m>
                <a:endParaRPr lang="en-US" sz="2400" dirty="0" smtClean="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N = total number of observations</a:t>
                </a:r>
              </a:p>
              <a:p>
                <a:pPr algn="just"/>
                <a:r>
                  <a:rPr lang="en-US" sz="2000" dirty="0" smtClean="0">
                    <a:latin typeface="Calibri" pitchFamily="34" charset="0"/>
                    <a:cs typeface="Calibri" pitchFamily="34" charset="0"/>
                  </a:rPr>
                  <a:t>C = Number of columns/treatments</a:t>
                </a:r>
                <a:r>
                  <a:rPr lang="en-US" sz="2000" dirty="0">
                    <a:latin typeface="Calibri" pitchFamily="34" charset="0"/>
                    <a:cs typeface="Calibri" pitchFamily="34" charset="0"/>
                  </a:rPr>
                  <a:t>	</a:t>
                </a:r>
                <a:endParaRPr lang="en-US" sz="2000" i="1" dirty="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69428" y="1600200"/>
                <a:ext cx="7564972" cy="4206088"/>
              </a:xfrm>
              <a:prstGeom prst="rect">
                <a:avLst/>
              </a:prstGeom>
              <a:blipFill rotWithShape="1">
                <a:blip r:embed="rId2"/>
                <a:stretch>
                  <a:fillRect l="-1209" r="-1289" b="-1742"/>
                </a:stretch>
              </a:blipFill>
            </p:spPr>
            <p:txBody>
              <a:bodyPr/>
              <a:lstStyle/>
              <a:p>
                <a:r>
                  <a:rPr lang="en-US">
                    <a:noFill/>
                  </a:rPr>
                  <a:t> </a:t>
                </a:r>
              </a:p>
            </p:txBody>
          </p:sp>
        </mc:Fallback>
      </mc:AlternateContent>
    </p:spTree>
    <p:extLst>
      <p:ext uri="{BB962C8B-B14F-4D97-AF65-F5344CB8AC3E}">
        <p14:creationId xmlns:p14="http://schemas.microsoft.com/office/powerpoint/2010/main" val="28444504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5: Calculate F Ratios</a:t>
            </a:r>
          </a:p>
        </p:txBody>
      </p:sp>
      <mc:AlternateContent xmlns:mc="http://schemas.openxmlformats.org/markup-compatibility/2006" xmlns:a14="http://schemas.microsoft.com/office/drawing/2010/main">
        <mc:Choice Requires="a14">
          <p:sp>
            <p:nvSpPr>
              <p:cNvPr id="8" name="TextBox 7"/>
              <p:cNvSpPr txBox="1"/>
              <p:nvPr/>
            </p:nvSpPr>
            <p:spPr>
              <a:xfrm>
                <a:off x="969428" y="1980623"/>
                <a:ext cx="5812372" cy="2603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cs typeface="Calibri" pitchFamily="34" charset="0"/>
                        </a:rPr>
                        <m:t>𝐹</m:t>
                      </m:r>
                      <m:r>
                        <a:rPr lang="en-US" sz="2400" b="0" i="1" smtClean="0">
                          <a:latin typeface="Cambria Math"/>
                          <a:cs typeface="Calibri" pitchFamily="34" charset="0"/>
                        </a:rPr>
                        <m:t>=</m:t>
                      </m:r>
                      <m:f>
                        <m:fPr>
                          <m:ctrlPr>
                            <a:rPr lang="en-US" sz="2400" b="0" i="1" smtClean="0">
                              <a:latin typeface="Cambria Math"/>
                              <a:cs typeface="Calibri" pitchFamily="34" charset="0"/>
                            </a:rPr>
                          </m:ctrlPr>
                        </m:fPr>
                        <m:num>
                          <m:r>
                            <a:rPr lang="en-US" sz="2400" b="0" i="1" smtClean="0">
                              <a:latin typeface="Cambria Math"/>
                              <a:cs typeface="Calibri" pitchFamily="34" charset="0"/>
                            </a:rPr>
                            <m:t>𝑀𝑆𝐶</m:t>
                          </m:r>
                        </m:num>
                        <m:den>
                          <m:r>
                            <a:rPr lang="en-US" sz="2400" b="0" i="1" smtClean="0">
                              <a:latin typeface="Cambria Math"/>
                              <a:cs typeface="Calibri" pitchFamily="34" charset="0"/>
                            </a:rPr>
                            <m:t>𝑀𝑆𝐸</m:t>
                          </m:r>
                        </m:den>
                      </m:f>
                      <m:r>
                        <a:rPr lang="en-US" sz="2400" b="0" i="1" smtClean="0">
                          <a:latin typeface="Cambria Math"/>
                          <a:cs typeface="Calibri" pitchFamily="34" charset="0"/>
                        </a:rPr>
                        <m:t>=</m:t>
                      </m:r>
                      <m:f>
                        <m:fPr>
                          <m:ctrlPr>
                            <a:rPr lang="en-US" sz="2400" b="0" i="1" smtClean="0">
                              <a:latin typeface="Cambria Math"/>
                              <a:cs typeface="Calibri" pitchFamily="34" charset="0"/>
                            </a:rPr>
                          </m:ctrlPr>
                        </m:fPr>
                        <m:num>
                          <m:r>
                            <a:rPr lang="en-US" sz="2400" b="0" i="1" smtClean="0">
                              <a:latin typeface="Cambria Math"/>
                              <a:cs typeface="Calibri" pitchFamily="34" charset="0"/>
                            </a:rPr>
                            <m:t>262.5</m:t>
                          </m:r>
                        </m:num>
                        <m:den>
                          <m:r>
                            <a:rPr lang="en-US" sz="2400" b="0" i="1" smtClean="0">
                              <a:latin typeface="Cambria Math"/>
                              <a:cs typeface="Calibri" pitchFamily="34" charset="0"/>
                            </a:rPr>
                            <m:t>47.5</m:t>
                          </m:r>
                        </m:den>
                      </m:f>
                      <m:r>
                        <a:rPr lang="en-US" sz="2400" b="0" i="1" smtClean="0">
                          <a:latin typeface="Cambria Math"/>
                          <a:cs typeface="Calibri" pitchFamily="34" charset="0"/>
                        </a:rPr>
                        <m:t>=5.526 </m:t>
                      </m:r>
                    </m:oMath>
                  </m:oMathPara>
                </a14:m>
                <a:endParaRPr lang="en-US" sz="2400" b="0" i="1" dirty="0" smtClean="0">
                  <a:latin typeface="Cambria Math"/>
                  <a:cs typeface="Calibri" pitchFamily="34" charset="0"/>
                </a:endParaRPr>
              </a:p>
              <a:p>
                <a:endParaRPr lang="en-US" sz="2400" i="1" dirty="0" smtClean="0">
                  <a:latin typeface="Cambria Math"/>
                  <a:cs typeface="Calibri" pitchFamily="34" charset="0"/>
                </a:endParaRPr>
              </a:p>
              <a:p>
                <a:endParaRPr lang="en-US" sz="2400" i="1" dirty="0">
                  <a:latin typeface="Cambria Math"/>
                  <a:cs typeface="Calibri" pitchFamily="34" charset="0"/>
                </a:endParaRPr>
              </a:p>
              <a:p>
                <a:pPr/>
                <a14:m>
                  <m:oMathPara xmlns:m="http://schemas.openxmlformats.org/officeDocument/2006/math">
                    <m:oMathParaPr>
                      <m:jc m:val="centerGroup"/>
                    </m:oMathParaPr>
                    <m:oMath xmlns:m="http://schemas.openxmlformats.org/officeDocument/2006/math">
                      <m:r>
                        <a:rPr lang="en-US" sz="2400" i="1">
                          <a:latin typeface="Cambria Math"/>
                          <a:cs typeface="Calibri" pitchFamily="34" charset="0"/>
                        </a:rPr>
                        <m:t>𝐹</m:t>
                      </m:r>
                      <m:r>
                        <a:rPr lang="en-US" sz="2400" i="1">
                          <a:latin typeface="Cambria Math"/>
                          <a:cs typeface="Calibri" pitchFamily="34" charset="0"/>
                        </a:rPr>
                        <m:t>=</m:t>
                      </m:r>
                      <m:f>
                        <m:fPr>
                          <m:ctrlPr>
                            <a:rPr lang="en-US" sz="2400" i="1">
                              <a:latin typeface="Cambria Math"/>
                              <a:cs typeface="Calibri" pitchFamily="34" charset="0"/>
                            </a:rPr>
                          </m:ctrlPr>
                        </m:fPr>
                        <m:num>
                          <m:r>
                            <a:rPr lang="en-US" sz="2400" i="1">
                              <a:latin typeface="Cambria Math"/>
                              <a:cs typeface="Calibri" pitchFamily="34" charset="0"/>
                            </a:rPr>
                            <m:t>𝑀𝑆</m:t>
                          </m:r>
                          <m:r>
                            <a:rPr lang="en-US" sz="2400" b="0" i="1" smtClean="0">
                              <a:latin typeface="Cambria Math"/>
                              <a:cs typeface="Calibri" pitchFamily="34" charset="0"/>
                            </a:rPr>
                            <m:t>𝐵</m:t>
                          </m:r>
                        </m:num>
                        <m:den>
                          <m:r>
                            <a:rPr lang="en-US" sz="2400" i="1">
                              <a:latin typeface="Cambria Math"/>
                              <a:cs typeface="Calibri" pitchFamily="34" charset="0"/>
                            </a:rPr>
                            <m:t>𝑀𝑆𝐸</m:t>
                          </m:r>
                        </m:den>
                      </m:f>
                      <m:r>
                        <a:rPr lang="en-US" sz="2400" i="1">
                          <a:latin typeface="Cambria Math"/>
                          <a:cs typeface="Calibri" pitchFamily="34" charset="0"/>
                        </a:rPr>
                        <m:t>=</m:t>
                      </m:r>
                      <m:f>
                        <m:fPr>
                          <m:ctrlPr>
                            <a:rPr lang="en-US" sz="2400" b="0" i="1" smtClean="0">
                              <a:latin typeface="Cambria Math"/>
                              <a:cs typeface="Calibri" pitchFamily="34" charset="0"/>
                            </a:rPr>
                          </m:ctrlPr>
                        </m:fPr>
                        <m:num>
                          <m:r>
                            <a:rPr lang="en-US" sz="2400" b="0" i="1" smtClean="0">
                              <a:latin typeface="Cambria Math"/>
                              <a:cs typeface="Calibri" pitchFamily="34" charset="0"/>
                            </a:rPr>
                            <m:t>150</m:t>
                          </m:r>
                        </m:num>
                        <m:den>
                          <m:r>
                            <a:rPr lang="en-US" sz="2400" b="0" i="1" smtClean="0">
                              <a:latin typeface="Cambria Math"/>
                              <a:cs typeface="Calibri" pitchFamily="34" charset="0"/>
                            </a:rPr>
                            <m:t>47.5</m:t>
                          </m:r>
                        </m:den>
                      </m:f>
                      <m:r>
                        <a:rPr lang="en-US" sz="2400" b="0" i="1" smtClean="0">
                          <a:latin typeface="Cambria Math"/>
                          <a:cs typeface="Calibri" pitchFamily="34" charset="0"/>
                        </a:rPr>
                        <m:t>=3.158</m:t>
                      </m:r>
                    </m:oMath>
                  </m:oMathPara>
                </a14:m>
                <a:endParaRPr lang="en-US" sz="2400" i="1" dirty="0">
                  <a:latin typeface="Cambria Math"/>
                  <a:cs typeface="Calibri" pitchFamily="34" charset="0"/>
                </a:endParaRPr>
              </a:p>
              <a:p>
                <a:endParaRPr lang="en-US" sz="2400" b="0" i="1" dirty="0" smtClean="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69428" y="1980623"/>
                <a:ext cx="5812372" cy="2603405"/>
              </a:xfrm>
              <a:prstGeom prst="rect">
                <a:avLst/>
              </a:prstGeom>
              <a:blipFill rotWithShape="1">
                <a:blip r:embed="rId2"/>
                <a:stretch>
                  <a:fillRect l="-1572" b="-4450"/>
                </a:stretch>
              </a:blipFill>
            </p:spPr>
            <p:txBody>
              <a:bodyPr/>
              <a:lstStyle/>
              <a:p>
                <a:r>
                  <a:rPr lang="en-US">
                    <a:noFill/>
                  </a:rPr>
                  <a:t> </a:t>
                </a:r>
              </a:p>
            </p:txBody>
          </p:sp>
        </mc:Fallback>
      </mc:AlternateContent>
    </p:spTree>
    <p:extLst>
      <p:ext uri="{BB962C8B-B14F-4D97-AF65-F5344CB8AC3E}">
        <p14:creationId xmlns:p14="http://schemas.microsoft.com/office/powerpoint/2010/main" val="18362208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8116837" cy="646331"/>
          </a:xfrm>
          <a:prstGeom prst="rect">
            <a:avLst/>
          </a:prstGeom>
          <a:noFill/>
        </p:spPr>
        <p:txBody>
          <a:bodyPr wrap="none" rtlCol="0">
            <a:spAutoFit/>
          </a:bodyPr>
          <a:lstStyle/>
          <a:p>
            <a:r>
              <a:rPr lang="en-US" sz="3600" dirty="0">
                <a:latin typeface="Calibri" pitchFamily="34" charset="0"/>
                <a:cs typeface="Calibri" pitchFamily="34" charset="0"/>
              </a:rPr>
              <a:t>Example – Two way ANOVA – Without Rep</a:t>
            </a:r>
          </a:p>
        </p:txBody>
      </p:sp>
      <p:sp>
        <p:nvSpPr>
          <p:cNvPr id="7" name="TextBox 6"/>
          <p:cNvSpPr txBox="1"/>
          <p:nvPr/>
        </p:nvSpPr>
        <p:spPr>
          <a:xfrm>
            <a:off x="838200" y="1219200"/>
            <a:ext cx="7543798"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Step </a:t>
            </a:r>
            <a:r>
              <a:rPr lang="en-US" sz="2000" dirty="0">
                <a:latin typeface="Calibri" pitchFamily="34" charset="0"/>
                <a:cs typeface="Calibri" pitchFamily="34" charset="0"/>
              </a:rPr>
              <a:t>6</a:t>
            </a:r>
            <a:r>
              <a:rPr lang="en-US" sz="2000" dirty="0" smtClean="0">
                <a:latin typeface="Calibri" pitchFamily="34" charset="0"/>
                <a:cs typeface="Calibri" pitchFamily="34" charset="0"/>
              </a:rPr>
              <a:t>: Calculate F Critical Values</a:t>
            </a:r>
          </a:p>
        </p:txBody>
      </p:sp>
      <mc:AlternateContent xmlns:mc="http://schemas.openxmlformats.org/markup-compatibility/2006" xmlns:a14="http://schemas.microsoft.com/office/drawing/2010/main">
        <mc:Choice Requires="a14">
          <p:sp>
            <p:nvSpPr>
              <p:cNvPr id="8" name="TextBox 7"/>
              <p:cNvSpPr txBox="1"/>
              <p:nvPr/>
            </p:nvSpPr>
            <p:spPr>
              <a:xfrm>
                <a:off x="969428" y="1656833"/>
                <a:ext cx="3553886" cy="46470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i="1" smtClean="0">
                          <a:latin typeface="Cambria Math"/>
                          <a:cs typeface="Calibri" pitchFamily="34" charset="0"/>
                        </a:rPr>
                        <m:t>𝐹</m:t>
                      </m:r>
                      <m:r>
                        <a:rPr lang="en-US" sz="2000" b="0" i="1" smtClean="0">
                          <a:latin typeface="Cambria Math"/>
                          <a:cs typeface="Calibri" pitchFamily="34" charset="0"/>
                        </a:rPr>
                        <m:t>=</m:t>
                      </m:r>
                      <m:f>
                        <m:fPr>
                          <m:ctrlPr>
                            <a:rPr lang="en-US" sz="2000" b="0" i="1" smtClean="0">
                              <a:latin typeface="Cambria Math"/>
                              <a:cs typeface="Calibri" pitchFamily="34" charset="0"/>
                            </a:rPr>
                          </m:ctrlPr>
                        </m:fPr>
                        <m:num>
                          <m:r>
                            <a:rPr lang="en-US" sz="2000" b="0" i="1" smtClean="0">
                              <a:latin typeface="Cambria Math"/>
                              <a:cs typeface="Calibri" pitchFamily="34" charset="0"/>
                            </a:rPr>
                            <m:t>𝑀𝑆𝐶</m:t>
                          </m:r>
                        </m:num>
                        <m:den>
                          <m:r>
                            <a:rPr lang="en-US" sz="2000" b="0" i="1" smtClean="0">
                              <a:latin typeface="Cambria Math"/>
                              <a:cs typeface="Calibri" pitchFamily="34" charset="0"/>
                            </a:rPr>
                            <m:t>𝑀𝑆𝐸</m:t>
                          </m:r>
                        </m:den>
                      </m:f>
                      <m:r>
                        <a:rPr lang="en-US" sz="2000" b="0" i="1" smtClean="0">
                          <a:latin typeface="Cambria Math"/>
                          <a:cs typeface="Calibri" pitchFamily="34" charset="0"/>
                        </a:rPr>
                        <m:t>=</m:t>
                      </m:r>
                      <m:f>
                        <m:fPr>
                          <m:ctrlPr>
                            <a:rPr lang="en-US" sz="2000" b="0" i="1" smtClean="0">
                              <a:latin typeface="Cambria Math"/>
                              <a:cs typeface="Calibri" pitchFamily="34" charset="0"/>
                            </a:rPr>
                          </m:ctrlPr>
                        </m:fPr>
                        <m:num>
                          <m:r>
                            <a:rPr lang="en-US" sz="2000" b="0" i="1" smtClean="0">
                              <a:latin typeface="Cambria Math"/>
                              <a:cs typeface="Calibri" pitchFamily="34" charset="0"/>
                            </a:rPr>
                            <m:t>262.5</m:t>
                          </m:r>
                        </m:num>
                        <m:den>
                          <m:r>
                            <a:rPr lang="en-US" sz="2000" b="0" i="1" smtClean="0">
                              <a:latin typeface="Cambria Math"/>
                              <a:cs typeface="Calibri" pitchFamily="34" charset="0"/>
                            </a:rPr>
                            <m:t>47.5</m:t>
                          </m:r>
                        </m:den>
                      </m:f>
                      <m:r>
                        <a:rPr lang="en-US" sz="2000" b="0" i="1" smtClean="0">
                          <a:latin typeface="Cambria Math"/>
                          <a:cs typeface="Calibri" pitchFamily="34" charset="0"/>
                        </a:rPr>
                        <m:t>=5.526 </m:t>
                      </m:r>
                    </m:oMath>
                  </m:oMathPara>
                </a14:m>
                <a:endParaRPr lang="en-US" sz="2000" b="0" i="1" dirty="0" smtClean="0">
                  <a:latin typeface="Cambria Math"/>
                  <a:cs typeface="Calibri" pitchFamily="34" charset="0"/>
                </a:endParaRPr>
              </a:p>
              <a:p>
                <a:r>
                  <a:rPr lang="en-US" sz="2000" i="1" dirty="0" err="1" smtClean="0">
                    <a:latin typeface="Cambria Math"/>
                    <a:cs typeface="Calibri" pitchFamily="34" charset="0"/>
                  </a:rPr>
                  <a:t>F</a:t>
                </a:r>
                <a:r>
                  <a:rPr lang="en-US" sz="2000" i="1" baseline="-25000" dirty="0" err="1" smtClean="0">
                    <a:latin typeface="Cambria Math"/>
                    <a:cs typeface="Calibri" pitchFamily="34" charset="0"/>
                  </a:rPr>
                  <a:t>critical</a:t>
                </a:r>
                <a:r>
                  <a:rPr lang="en-US" sz="2000" i="1" dirty="0" smtClean="0">
                    <a:latin typeface="Cambria Math"/>
                    <a:cs typeface="Calibri" pitchFamily="34" charset="0"/>
                  </a:rPr>
                  <a:t> </a:t>
                </a:r>
                <a:r>
                  <a:rPr lang="en-US" sz="2000" dirty="0" smtClean="0">
                    <a:latin typeface="Cambria Math"/>
                    <a:cs typeface="Calibri" pitchFamily="34" charset="0"/>
                  </a:rPr>
                  <a:t>= F</a:t>
                </a:r>
                <a:r>
                  <a:rPr lang="el-GR" sz="2000" baseline="-25000" dirty="0" smtClean="0"/>
                  <a:t>α</a:t>
                </a:r>
                <a:r>
                  <a:rPr lang="en-US" sz="2000" baseline="-25000" dirty="0" smtClean="0"/>
                  <a:t>=0.05,2,10 </a:t>
                </a:r>
                <a:r>
                  <a:rPr lang="en-US" sz="2000" dirty="0" smtClean="0">
                    <a:latin typeface="Cambria Math"/>
                    <a:cs typeface="Calibri" pitchFamily="34" charset="0"/>
                  </a:rPr>
                  <a:t>=4.1028 </a:t>
                </a:r>
              </a:p>
              <a:p>
                <a:endParaRPr lang="en-US" sz="2000" i="1" dirty="0" smtClean="0">
                  <a:latin typeface="Cambria Math"/>
                  <a:cs typeface="Calibri" pitchFamily="34" charset="0"/>
                </a:endParaRPr>
              </a:p>
              <a:p>
                <a:endParaRPr lang="en-US" sz="2000" i="1" dirty="0">
                  <a:latin typeface="Cambria Math"/>
                  <a:cs typeface="Calibri" pitchFamily="34" charset="0"/>
                </a:endParaRPr>
              </a:p>
              <a:p>
                <a:endParaRPr lang="en-US" sz="2000" i="1" dirty="0" smtClean="0">
                  <a:latin typeface="Cambria Math"/>
                  <a:cs typeface="Calibri" pitchFamily="34" charset="0"/>
                </a:endParaRPr>
              </a:p>
              <a:p>
                <a:pPr/>
                <a14:m>
                  <m:oMathPara xmlns:m="http://schemas.openxmlformats.org/officeDocument/2006/math">
                    <m:oMathParaPr>
                      <m:jc m:val="left"/>
                    </m:oMathParaPr>
                    <m:oMath xmlns:m="http://schemas.openxmlformats.org/officeDocument/2006/math">
                      <m:r>
                        <a:rPr lang="en-US" sz="2000" i="1">
                          <a:latin typeface="Cambria Math"/>
                          <a:cs typeface="Calibri" pitchFamily="34" charset="0"/>
                        </a:rPr>
                        <m:t>𝐹</m:t>
                      </m:r>
                      <m:r>
                        <a:rPr lang="en-US" sz="2000" i="1">
                          <a:latin typeface="Cambria Math"/>
                          <a:cs typeface="Calibri" pitchFamily="34" charset="0"/>
                        </a:rPr>
                        <m:t>=</m:t>
                      </m:r>
                      <m:f>
                        <m:fPr>
                          <m:ctrlPr>
                            <a:rPr lang="en-US" sz="2000" i="1">
                              <a:latin typeface="Cambria Math"/>
                              <a:cs typeface="Calibri" pitchFamily="34" charset="0"/>
                            </a:rPr>
                          </m:ctrlPr>
                        </m:fPr>
                        <m:num>
                          <m:r>
                            <a:rPr lang="en-US" sz="2000" i="1">
                              <a:latin typeface="Cambria Math"/>
                              <a:cs typeface="Calibri" pitchFamily="34" charset="0"/>
                            </a:rPr>
                            <m:t>𝑀𝑆</m:t>
                          </m:r>
                          <m:r>
                            <a:rPr lang="en-US" sz="2000" b="0" i="1" smtClean="0">
                              <a:latin typeface="Cambria Math"/>
                              <a:cs typeface="Calibri" pitchFamily="34" charset="0"/>
                            </a:rPr>
                            <m:t>𝐵</m:t>
                          </m:r>
                        </m:num>
                        <m:den>
                          <m:r>
                            <a:rPr lang="en-US" sz="2000" i="1">
                              <a:latin typeface="Cambria Math"/>
                              <a:cs typeface="Calibri" pitchFamily="34" charset="0"/>
                            </a:rPr>
                            <m:t>𝑀𝑆𝐸</m:t>
                          </m:r>
                        </m:den>
                      </m:f>
                      <m:r>
                        <a:rPr lang="en-US" sz="2000" i="1">
                          <a:latin typeface="Cambria Math"/>
                          <a:cs typeface="Calibri" pitchFamily="34" charset="0"/>
                        </a:rPr>
                        <m:t>=</m:t>
                      </m:r>
                      <m:f>
                        <m:fPr>
                          <m:ctrlPr>
                            <a:rPr lang="en-US" sz="2000" b="0" i="1" smtClean="0">
                              <a:latin typeface="Cambria Math"/>
                              <a:cs typeface="Calibri" pitchFamily="34" charset="0"/>
                            </a:rPr>
                          </m:ctrlPr>
                        </m:fPr>
                        <m:num>
                          <m:r>
                            <a:rPr lang="en-US" sz="2000" b="0" i="1" smtClean="0">
                              <a:latin typeface="Cambria Math"/>
                              <a:cs typeface="Calibri" pitchFamily="34" charset="0"/>
                            </a:rPr>
                            <m:t>150</m:t>
                          </m:r>
                        </m:num>
                        <m:den>
                          <m:r>
                            <a:rPr lang="en-US" sz="2000" b="0" i="1" smtClean="0">
                              <a:latin typeface="Cambria Math"/>
                              <a:cs typeface="Calibri" pitchFamily="34" charset="0"/>
                            </a:rPr>
                            <m:t>47.5</m:t>
                          </m:r>
                        </m:den>
                      </m:f>
                      <m:r>
                        <a:rPr lang="en-US" sz="2000" b="0" i="1" smtClean="0">
                          <a:latin typeface="Cambria Math"/>
                          <a:cs typeface="Calibri" pitchFamily="34" charset="0"/>
                        </a:rPr>
                        <m:t>=3.158</m:t>
                      </m:r>
                    </m:oMath>
                  </m:oMathPara>
                </a14:m>
                <a:endParaRPr lang="en-US" sz="2000" i="1" dirty="0" smtClean="0">
                  <a:latin typeface="Cambria Math"/>
                  <a:cs typeface="Calibri" pitchFamily="34" charset="0"/>
                </a:endParaRPr>
              </a:p>
              <a:p>
                <a:r>
                  <a:rPr lang="en-US" sz="2000" i="1" dirty="0" err="1" smtClean="0">
                    <a:latin typeface="Cambria Math"/>
                    <a:cs typeface="Calibri" pitchFamily="34" charset="0"/>
                  </a:rPr>
                  <a:t>F</a:t>
                </a:r>
                <a:r>
                  <a:rPr lang="en-US" sz="2000" i="1" baseline="-25000" dirty="0" err="1" smtClean="0">
                    <a:latin typeface="Cambria Math"/>
                    <a:cs typeface="Calibri" pitchFamily="34" charset="0"/>
                  </a:rPr>
                  <a:t>critical</a:t>
                </a:r>
                <a:r>
                  <a:rPr lang="en-US" sz="2000" i="1" dirty="0" smtClean="0">
                    <a:latin typeface="Cambria Math"/>
                    <a:cs typeface="Calibri" pitchFamily="34" charset="0"/>
                  </a:rPr>
                  <a:t> </a:t>
                </a:r>
                <a:r>
                  <a:rPr lang="en-US" sz="2000" dirty="0">
                    <a:latin typeface="Cambria Math"/>
                    <a:cs typeface="Calibri" pitchFamily="34" charset="0"/>
                  </a:rPr>
                  <a:t>= F</a:t>
                </a:r>
                <a:r>
                  <a:rPr lang="el-GR" sz="2000" baseline="-25000" dirty="0"/>
                  <a:t>α</a:t>
                </a:r>
                <a:r>
                  <a:rPr lang="en-US" sz="2000" baseline="-25000" dirty="0" smtClean="0"/>
                  <a:t>=0.05,5,10 </a:t>
                </a:r>
                <a:r>
                  <a:rPr lang="en-US" sz="2000" dirty="0" smtClean="0">
                    <a:latin typeface="Cambria Math"/>
                    <a:cs typeface="Calibri" pitchFamily="34" charset="0"/>
                  </a:rPr>
                  <a:t>=3.3258</a:t>
                </a:r>
              </a:p>
              <a:p>
                <a:endParaRPr lang="en-US" sz="2000" i="1" dirty="0">
                  <a:latin typeface="Cambria Math"/>
                  <a:cs typeface="Calibri" pitchFamily="34" charset="0"/>
                </a:endParaRPr>
              </a:p>
              <a:p>
                <a:r>
                  <a:rPr lang="en-US" sz="2000" i="1" dirty="0" smtClean="0">
                    <a:latin typeface="Cambria Math"/>
                    <a:cs typeface="Calibri" pitchFamily="34" charset="0"/>
                  </a:rPr>
                  <a:t>So there is some difference in the city scores even accounting for the variation in the shopper.</a:t>
                </a:r>
                <a:endParaRPr lang="en-US" sz="2000" i="1" dirty="0">
                  <a:latin typeface="Cambria Math"/>
                  <a:cs typeface="Calibri" pitchFamily="34" charset="0"/>
                </a:endParaRPr>
              </a:p>
              <a:p>
                <a:endParaRPr lang="en-US" sz="2000" b="0" i="1" dirty="0" smtClean="0">
                  <a:latin typeface="Cambria Math"/>
                  <a:cs typeface="Calibri"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969428" y="1656833"/>
                <a:ext cx="3553886" cy="4647041"/>
              </a:xfrm>
              <a:prstGeom prst="rect">
                <a:avLst/>
              </a:prstGeom>
              <a:blipFill rotWithShape="1">
                <a:blip r:embed="rId2"/>
                <a:stretch>
                  <a:fillRect l="-1715" r="-3087" b="-1312"/>
                </a:stretch>
              </a:blipFill>
            </p:spPr>
            <p:txBody>
              <a:bodyPr/>
              <a:lstStyle/>
              <a:p>
                <a:r>
                  <a:rPr lang="en-US">
                    <a:noFill/>
                  </a:rPr>
                  <a:t> </a:t>
                </a:r>
              </a:p>
            </p:txBody>
          </p:sp>
        </mc:Fallback>
      </mc:AlternateContent>
      <p:sp>
        <p:nvSpPr>
          <p:cNvPr id="5" name="TextBox 4"/>
          <p:cNvSpPr txBox="1"/>
          <p:nvPr/>
        </p:nvSpPr>
        <p:spPr>
          <a:xfrm>
            <a:off x="4523315" y="1619310"/>
            <a:ext cx="4355522" cy="1323439"/>
          </a:xfrm>
          <a:prstGeom prst="rect">
            <a:avLst/>
          </a:prstGeom>
          <a:noFill/>
        </p:spPr>
        <p:txBody>
          <a:bodyPr wrap="square" rtlCol="0">
            <a:spAutoFit/>
          </a:bodyPr>
          <a:lstStyle/>
          <a:p>
            <a:r>
              <a:rPr lang="en-US" sz="2000" b="0" dirty="0" smtClean="0">
                <a:latin typeface="Calibri" pitchFamily="34" charset="0"/>
                <a:cs typeface="Calibri" pitchFamily="34" charset="0"/>
              </a:rPr>
              <a:t>Is our F statistic larger tha</a:t>
            </a:r>
            <a:r>
              <a:rPr lang="en-US" sz="2000" dirty="0" smtClean="0">
                <a:latin typeface="Calibri" pitchFamily="34" charset="0"/>
                <a:cs typeface="Calibri" pitchFamily="34" charset="0"/>
              </a:rPr>
              <a:t>n </a:t>
            </a:r>
            <a:r>
              <a:rPr lang="en-US" sz="2000" dirty="0" err="1" smtClean="0">
                <a:latin typeface="Calibri" pitchFamily="34" charset="0"/>
                <a:cs typeface="Calibri" pitchFamily="34" charset="0"/>
              </a:rPr>
              <a:t>F</a:t>
            </a:r>
            <a:r>
              <a:rPr lang="en-US" sz="2000" baseline="-25000" dirty="0" err="1" smtClean="0">
                <a:latin typeface="Calibri" pitchFamily="34" charset="0"/>
                <a:cs typeface="Calibri" pitchFamily="34" charset="0"/>
              </a:rPr>
              <a:t>critical</a:t>
            </a:r>
            <a:r>
              <a:rPr lang="en-US" sz="2000" baseline="-25000" dirty="0" smtClean="0">
                <a:latin typeface="Calibri" pitchFamily="34" charset="0"/>
                <a:cs typeface="Calibri" pitchFamily="34" charset="0"/>
              </a:rPr>
              <a:t> </a:t>
            </a:r>
            <a:r>
              <a:rPr lang="en-US" sz="2000" dirty="0" smtClean="0">
                <a:latin typeface="Calibri" pitchFamily="34" charset="0"/>
                <a:cs typeface="Calibri" pitchFamily="34" charset="0"/>
              </a:rPr>
              <a:t>?</a:t>
            </a:r>
          </a:p>
          <a:p>
            <a:r>
              <a:rPr lang="en-US" sz="2000" b="1" dirty="0" smtClean="0">
                <a:solidFill>
                  <a:srgbClr val="C00000"/>
                </a:solidFill>
                <a:latin typeface="Calibri" pitchFamily="34" charset="0"/>
                <a:cs typeface="Calibri" pitchFamily="34" charset="0"/>
              </a:rPr>
              <a:t>Yes. Reject the H</a:t>
            </a:r>
            <a:r>
              <a:rPr lang="en-US" sz="2000" b="1" baseline="-25000" dirty="0" smtClean="0">
                <a:solidFill>
                  <a:srgbClr val="C00000"/>
                </a:solidFill>
                <a:latin typeface="Calibri" pitchFamily="34" charset="0"/>
                <a:cs typeface="Calibri" pitchFamily="34" charset="0"/>
              </a:rPr>
              <a:t>0</a:t>
            </a:r>
          </a:p>
          <a:p>
            <a:r>
              <a:rPr lang="en-US" sz="2000" b="1" dirty="0" smtClean="0">
                <a:solidFill>
                  <a:srgbClr val="C00000"/>
                </a:solidFill>
                <a:latin typeface="Calibri" pitchFamily="34" charset="0"/>
                <a:cs typeface="Calibri" pitchFamily="34" charset="0"/>
              </a:rPr>
              <a:t>Significant difference in Mean quality score by city. </a:t>
            </a:r>
          </a:p>
        </p:txBody>
      </p:sp>
    </p:spTree>
    <p:extLst>
      <p:ext uri="{BB962C8B-B14F-4D97-AF65-F5344CB8AC3E}">
        <p14:creationId xmlns:p14="http://schemas.microsoft.com/office/powerpoint/2010/main" val="40779750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6820200" cy="646331"/>
          </a:xfrm>
          <a:prstGeom prst="rect">
            <a:avLst/>
          </a:prstGeom>
          <a:noFill/>
        </p:spPr>
        <p:txBody>
          <a:bodyPr wrap="none" rtlCol="0">
            <a:spAutoFit/>
          </a:bodyPr>
          <a:lstStyle/>
          <a:p>
            <a:r>
              <a:rPr lang="en-US" sz="3600" dirty="0" smtClean="0">
                <a:latin typeface="Calibri" pitchFamily="34" charset="0"/>
                <a:cs typeface="Calibri" pitchFamily="34" charset="0"/>
              </a:rPr>
              <a:t>Two way ANOVA – With Replication</a:t>
            </a:r>
            <a:endParaRPr lang="en-US" sz="3600" dirty="0">
              <a:latin typeface="Calibri" pitchFamily="34" charset="0"/>
              <a:cs typeface="Calibri" pitchFamily="34" charset="0"/>
            </a:endParaRPr>
          </a:p>
        </p:txBody>
      </p:sp>
      <p:sp>
        <p:nvSpPr>
          <p:cNvPr id="5" name="TextBox 4"/>
          <p:cNvSpPr txBox="1"/>
          <p:nvPr/>
        </p:nvSpPr>
        <p:spPr>
          <a:xfrm>
            <a:off x="838200" y="1371600"/>
            <a:ext cx="7543798" cy="2554545"/>
          </a:xfrm>
          <a:prstGeom prst="rect">
            <a:avLst/>
          </a:prstGeom>
          <a:noFill/>
        </p:spPr>
        <p:txBody>
          <a:bodyPr wrap="square" rtlCol="0">
            <a:spAutoFit/>
          </a:bodyPr>
          <a:lstStyle/>
          <a:p>
            <a:pPr algn="just"/>
            <a:r>
              <a:rPr lang="en-US" sz="2000" dirty="0" smtClean="0">
                <a:latin typeface="Calibri" pitchFamily="34" charset="0"/>
                <a:cs typeface="Calibri" pitchFamily="34" charset="0"/>
              </a:rPr>
              <a:t>In a Two way ANOVA with replication, we have multiple measurements per cell.</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This allows for a new type of measurement which is called the interaction between two factors.</a:t>
            </a:r>
          </a:p>
          <a:p>
            <a:pPr algn="just"/>
            <a:endParaRPr lang="en-US" sz="2000" dirty="0" smtClean="0">
              <a:latin typeface="Calibri" pitchFamily="34" charset="0"/>
              <a:cs typeface="Calibri" pitchFamily="34" charset="0"/>
            </a:endParaRPr>
          </a:p>
          <a:p>
            <a:pPr algn="just"/>
            <a:r>
              <a:rPr lang="en-US" sz="2000" dirty="0" smtClean="0">
                <a:latin typeface="Calibri" pitchFamily="34" charset="0"/>
                <a:cs typeface="Calibri" pitchFamily="34" charset="0"/>
              </a:rPr>
              <a:t>Basically in Two Way ANOVA we look for significant interactions between the cells or columns.</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34970392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 Replication</a:t>
            </a:r>
            <a:endParaRPr lang="en-US" sz="3600" dirty="0">
              <a:latin typeface="Calibri" pitchFamily="34" charset="0"/>
              <a:cs typeface="Calibri" pitchFamily="34" charset="0"/>
            </a:endParaRPr>
          </a:p>
        </p:txBody>
      </p:sp>
      <p:sp>
        <p:nvSpPr>
          <p:cNvPr id="5" name="TextBox 4"/>
          <p:cNvSpPr txBox="1"/>
          <p:nvPr/>
        </p:nvSpPr>
        <p:spPr>
          <a:xfrm>
            <a:off x="838200" y="1371600"/>
            <a:ext cx="7543798" cy="5016758"/>
          </a:xfrm>
          <a:prstGeom prst="rect">
            <a:avLst/>
          </a:prstGeom>
          <a:noFill/>
        </p:spPr>
        <p:txBody>
          <a:bodyPr wrap="square" rtlCol="0">
            <a:spAutoFit/>
          </a:bodyPr>
          <a:lstStyle/>
          <a:p>
            <a:pPr algn="just"/>
            <a:r>
              <a:rPr lang="en-US" sz="2000" dirty="0" smtClean="0">
                <a:latin typeface="Calibri" pitchFamily="34" charset="0"/>
                <a:cs typeface="Calibri" pitchFamily="34" charset="0"/>
              </a:rPr>
              <a:t>Example: The agricultural researchers are interested in the effectiveness of three different types of plant foods AA, BB and CC. </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They designed an experiment in which they test each plant food AA, BB and CC with two feeding per day for 75 days after planting. Eight plants are tested for each combination. </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The variable of interest is the plant height in centimeters (cm).</a:t>
            </a:r>
          </a:p>
          <a:p>
            <a:pPr algn="just"/>
            <a:r>
              <a:rPr lang="en-US" sz="2000" dirty="0" smtClean="0">
                <a:latin typeface="Calibri" pitchFamily="34" charset="0"/>
                <a:cs typeface="Calibri" pitchFamily="34" charset="0"/>
              </a:rPr>
              <a:t>This same type of plant seed is used for the entire experiment.</a:t>
            </a:r>
          </a:p>
          <a:p>
            <a:pPr algn="just"/>
            <a:endParaRPr lang="en-US" sz="2000" dirty="0">
              <a:latin typeface="Calibri" pitchFamily="34" charset="0"/>
              <a:cs typeface="Calibri" pitchFamily="34" charset="0"/>
            </a:endParaRPr>
          </a:p>
          <a:p>
            <a:pPr algn="just"/>
            <a:r>
              <a:rPr lang="en-US" sz="2000" b="1" dirty="0" smtClean="0">
                <a:latin typeface="Calibri" pitchFamily="34" charset="0"/>
                <a:cs typeface="Calibri" pitchFamily="34" charset="0"/>
              </a:rPr>
              <a:t>Determine:</a:t>
            </a:r>
            <a:r>
              <a:rPr lang="en-US" sz="2000" dirty="0" smtClean="0">
                <a:latin typeface="Calibri" pitchFamily="34" charset="0"/>
                <a:cs typeface="Calibri" pitchFamily="34" charset="0"/>
              </a:rPr>
              <a:t> </a:t>
            </a:r>
          </a:p>
          <a:p>
            <a:pPr marL="342900" indent="-342900" algn="just">
              <a:buFont typeface="Arial" pitchFamily="34" charset="0"/>
              <a:buChar char="•"/>
            </a:pPr>
            <a:r>
              <a:rPr lang="en-US" sz="2000" dirty="0" smtClean="0">
                <a:latin typeface="Calibri" pitchFamily="34" charset="0"/>
                <a:cs typeface="Calibri" pitchFamily="34" charset="0"/>
              </a:rPr>
              <a:t>Is there any difference in plant growth when comparing 1 feeding to 2 feedings per day ?</a:t>
            </a:r>
          </a:p>
          <a:p>
            <a:pPr marL="342900" indent="-342900" algn="just">
              <a:buFont typeface="Arial" pitchFamily="34" charset="0"/>
              <a:buChar char="•"/>
            </a:pPr>
            <a:r>
              <a:rPr lang="en-US" sz="2000" dirty="0" smtClean="0">
                <a:latin typeface="Calibri" pitchFamily="34" charset="0"/>
                <a:cs typeface="Calibri" pitchFamily="34" charset="0"/>
              </a:rPr>
              <a:t>Do some plants grow better once per day and others grow better at twice per day ?</a:t>
            </a:r>
            <a:endParaRPr lang="en-US" sz="2000" dirty="0">
              <a:latin typeface="Calibri" pitchFamily="34" charset="0"/>
              <a:cs typeface="Calibri" pitchFamily="34" charset="0"/>
            </a:endParaRPr>
          </a:p>
          <a:p>
            <a:pPr algn="just"/>
            <a:endParaRPr lang="en-US" sz="2000" b="1" dirty="0">
              <a:latin typeface="Calibri" pitchFamily="34" charset="0"/>
              <a:cs typeface="Calibri" pitchFamily="34" charset="0"/>
            </a:endParaRPr>
          </a:p>
        </p:txBody>
      </p:sp>
    </p:spTree>
    <p:extLst>
      <p:ext uri="{BB962C8B-B14F-4D97-AF65-F5344CB8AC3E}">
        <p14:creationId xmlns:p14="http://schemas.microsoft.com/office/powerpoint/2010/main" val="33746635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smtClean="0">
                <a:latin typeface="Calibri" pitchFamily="34" charset="0"/>
                <a:cs typeface="Calibri" pitchFamily="34" charset="0"/>
              </a:rPr>
              <a:t>Concept of ANOVA</a:t>
            </a:r>
            <a:endParaRPr lang="en-US" sz="3600" dirty="0">
              <a:latin typeface="Calibri" pitchFamily="34" charset="0"/>
              <a:cs typeface="Calibri" pitchFamily="34" charset="0"/>
            </a:endParaRPr>
          </a:p>
        </p:txBody>
      </p:sp>
      <p:sp>
        <p:nvSpPr>
          <p:cNvPr id="3" name="TextBox 2"/>
          <p:cNvSpPr txBox="1"/>
          <p:nvPr/>
        </p:nvSpPr>
        <p:spPr>
          <a:xfrm>
            <a:off x="838200" y="1447800"/>
            <a:ext cx="7543798" cy="2554545"/>
          </a:xfrm>
          <a:prstGeom prst="rect">
            <a:avLst/>
          </a:prstGeom>
          <a:noFill/>
        </p:spPr>
        <p:txBody>
          <a:bodyPr wrap="square" rtlCol="0">
            <a:spAutoFit/>
          </a:bodyPr>
          <a:lstStyle/>
          <a:p>
            <a:pPr algn="just"/>
            <a:r>
              <a:rPr lang="en-US" sz="2000" dirty="0" smtClean="0">
                <a:latin typeface="Calibri" pitchFamily="34" charset="0"/>
                <a:cs typeface="Calibri" pitchFamily="34" charset="0"/>
              </a:rPr>
              <a:t>ANOVA is used when we wish to compare more than two populations/sample.</a:t>
            </a:r>
          </a:p>
          <a:p>
            <a:pPr algn="just"/>
            <a:endParaRPr lang="en-US" sz="2000" dirty="0" smtClean="0">
              <a:latin typeface="Calibri" pitchFamily="34" charset="0"/>
              <a:cs typeface="Calibri" pitchFamily="34" charset="0"/>
            </a:endParaRPr>
          </a:p>
          <a:p>
            <a:pPr algn="just"/>
            <a:r>
              <a:rPr lang="en-US" sz="2000" dirty="0" smtClean="0">
                <a:latin typeface="Calibri" pitchFamily="34" charset="0"/>
                <a:cs typeface="Calibri" pitchFamily="34" charset="0"/>
              </a:rPr>
              <a:t>Suppose we want to compare THREE sample means to see if a difference exists among them or not.</a:t>
            </a:r>
          </a:p>
          <a:p>
            <a:pPr algn="just"/>
            <a:r>
              <a:rPr lang="en-US" sz="2000" dirty="0" smtClean="0">
                <a:latin typeface="Calibri" pitchFamily="34" charset="0"/>
                <a:cs typeface="Calibri" pitchFamily="34" charset="0"/>
              </a:rPr>
              <a:t>Basically, What we are asking is: </a:t>
            </a:r>
          </a:p>
          <a:p>
            <a:pPr marL="342900" indent="-342900" algn="just">
              <a:buFont typeface="Arial" pitchFamily="34" charset="0"/>
              <a:buChar char="•"/>
            </a:pPr>
            <a:r>
              <a:rPr lang="en-US" sz="2000" dirty="0" smtClean="0">
                <a:latin typeface="Calibri" pitchFamily="34" charset="0"/>
                <a:cs typeface="Calibri" pitchFamily="34" charset="0"/>
              </a:rPr>
              <a:t>Do all of these means comes from a common population ?</a:t>
            </a:r>
          </a:p>
          <a:p>
            <a:pPr marL="342900" indent="-342900" algn="just">
              <a:buFont typeface="Arial" pitchFamily="34" charset="0"/>
              <a:buChar char="•"/>
            </a:pPr>
            <a:r>
              <a:rPr lang="en-US" sz="2000" dirty="0" smtClean="0">
                <a:latin typeface="Calibri" pitchFamily="34" charset="0"/>
                <a:cs typeface="Calibri" pitchFamily="34" charset="0"/>
              </a:rPr>
              <a:t>Or they come from different/unique populations ?</a:t>
            </a:r>
            <a:endParaRPr lang="en-US" sz="2000" dirty="0">
              <a:latin typeface="Calibri" pitchFamily="34" charset="0"/>
              <a:cs typeface="Calibr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191000"/>
            <a:ext cx="2114224"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526" y="4191000"/>
            <a:ext cx="1976438" cy="174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363" y="4114800"/>
            <a:ext cx="2154962" cy="1737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825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 Replication</a:t>
            </a:r>
            <a:endParaRPr lang="en-US" sz="3600" dirty="0">
              <a:latin typeface="Calibri" pitchFamily="34" charset="0"/>
              <a:cs typeface="Calibri"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12" y="1905000"/>
            <a:ext cx="8136573" cy="32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94774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 Replication</a:t>
            </a:r>
            <a:endParaRPr lang="en-US" sz="3600" dirty="0">
              <a:latin typeface="Calibri" pitchFamily="34" charset="0"/>
              <a:cs typeface="Calibri" pitchFamily="34" charset="0"/>
            </a:endParaRPr>
          </a:p>
        </p:txBody>
      </p:sp>
      <p:sp>
        <p:nvSpPr>
          <p:cNvPr id="4" name="TextBox 3"/>
          <p:cNvSpPr txBox="1"/>
          <p:nvPr/>
        </p:nvSpPr>
        <p:spPr>
          <a:xfrm>
            <a:off x="838200" y="5562600"/>
            <a:ext cx="7543798" cy="707886"/>
          </a:xfrm>
          <a:prstGeom prst="rect">
            <a:avLst/>
          </a:prstGeom>
          <a:noFill/>
        </p:spPr>
        <p:txBody>
          <a:bodyPr wrap="square" rtlCol="0">
            <a:spAutoFit/>
          </a:bodyPr>
          <a:lstStyle/>
          <a:p>
            <a:pPr algn="just"/>
            <a:r>
              <a:rPr lang="en-US" sz="2000" dirty="0" smtClean="0">
                <a:latin typeface="Calibri" pitchFamily="34" charset="0"/>
                <a:cs typeface="Calibri" pitchFamily="34" charset="0"/>
              </a:rPr>
              <a:t>Each cell has its own mean and variance, which makes Two Factor with replication special.</a:t>
            </a:r>
            <a:endParaRPr lang="en-US" sz="2000" b="1" dirty="0">
              <a:latin typeface="Calibri" pitchFamily="34" charset="0"/>
              <a:cs typeface="Calibri"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43" y="1757363"/>
            <a:ext cx="8723157" cy="342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0449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 Replication</a:t>
            </a:r>
            <a:endParaRPr lang="en-US" sz="3600" dirty="0">
              <a:latin typeface="Calibri" pitchFamily="34" charset="0"/>
              <a:cs typeface="Calibri" pitchFamily="34" charset="0"/>
            </a:endParaRPr>
          </a:p>
        </p:txBody>
      </p:sp>
      <p:sp>
        <p:nvSpPr>
          <p:cNvPr id="4" name="TextBox 3"/>
          <p:cNvSpPr txBox="1"/>
          <p:nvPr/>
        </p:nvSpPr>
        <p:spPr>
          <a:xfrm>
            <a:off x="423821" y="4375428"/>
            <a:ext cx="8372555" cy="707886"/>
          </a:xfrm>
          <a:prstGeom prst="rect">
            <a:avLst/>
          </a:prstGeom>
          <a:noFill/>
        </p:spPr>
        <p:txBody>
          <a:bodyPr wrap="square" rtlCol="0">
            <a:spAutoFit/>
          </a:bodyPr>
          <a:lstStyle/>
          <a:p>
            <a:pPr algn="just"/>
            <a:r>
              <a:rPr lang="en-US" sz="2000" dirty="0" smtClean="0">
                <a:latin typeface="Calibri" pitchFamily="34" charset="0"/>
                <a:cs typeface="Calibri" pitchFamily="34" charset="0"/>
              </a:rPr>
              <a:t>Keep in mind that the points in the table are not the individual points but are the mean of their own distribution. </a:t>
            </a:r>
            <a:endParaRPr lang="en-US" sz="2000" b="1" dirty="0">
              <a:latin typeface="Calibri" pitchFamily="34" charset="0"/>
              <a:cs typeface="Calibri" pitchFamily="34"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21" y="2057400"/>
            <a:ext cx="8372555" cy="190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7826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 Replication</a:t>
            </a:r>
            <a:endParaRPr lang="en-US" sz="3600" dirty="0">
              <a:latin typeface="Calibri" pitchFamily="34" charset="0"/>
              <a:cs typeface="Calibri" pitchFamily="34" charset="0"/>
            </a:endParaRPr>
          </a:p>
        </p:txBody>
      </p:sp>
      <p:sp>
        <p:nvSpPr>
          <p:cNvPr id="4" name="TextBox 3"/>
          <p:cNvSpPr txBox="1"/>
          <p:nvPr/>
        </p:nvSpPr>
        <p:spPr>
          <a:xfrm>
            <a:off x="5562599" y="1657559"/>
            <a:ext cx="3267155" cy="3170099"/>
          </a:xfrm>
          <a:prstGeom prst="rect">
            <a:avLst/>
          </a:prstGeom>
          <a:noFill/>
        </p:spPr>
        <p:txBody>
          <a:bodyPr wrap="square" rtlCol="0">
            <a:spAutoFit/>
          </a:bodyPr>
          <a:lstStyle/>
          <a:p>
            <a:pPr algn="just"/>
            <a:r>
              <a:rPr lang="en-US" sz="2000" b="1" dirty="0" smtClean="0">
                <a:latin typeface="Calibri" pitchFamily="34" charset="0"/>
                <a:cs typeface="Calibri" pitchFamily="34" charset="0"/>
              </a:rPr>
              <a:t>Questions:</a:t>
            </a:r>
            <a:endParaRPr lang="en-US" sz="2000" dirty="0" smtClean="0">
              <a:latin typeface="Calibri" pitchFamily="34" charset="0"/>
              <a:cs typeface="Calibri" pitchFamily="34" charset="0"/>
            </a:endParaRPr>
          </a:p>
          <a:p>
            <a:pPr marL="342900" indent="-342900" algn="just">
              <a:buFont typeface="Arial" pitchFamily="34" charset="0"/>
              <a:buChar char="•"/>
            </a:pPr>
            <a:r>
              <a:rPr lang="en-US" sz="2000" dirty="0" smtClean="0">
                <a:latin typeface="Calibri" pitchFamily="34" charset="0"/>
                <a:cs typeface="Calibri" pitchFamily="34" charset="0"/>
              </a:rPr>
              <a:t>For AA, how many feedings produce more growth ?</a:t>
            </a:r>
          </a:p>
          <a:p>
            <a:pPr marL="342900" indent="-342900" algn="just">
              <a:buFont typeface="Arial" pitchFamily="34" charset="0"/>
              <a:buChar char="•"/>
            </a:pPr>
            <a:r>
              <a:rPr lang="en-US" sz="2000" dirty="0">
                <a:latin typeface="Calibri" pitchFamily="34" charset="0"/>
                <a:cs typeface="Calibri" pitchFamily="34" charset="0"/>
              </a:rPr>
              <a:t>For </a:t>
            </a:r>
            <a:r>
              <a:rPr lang="en-US" sz="2000" dirty="0" smtClean="0">
                <a:latin typeface="Calibri" pitchFamily="34" charset="0"/>
                <a:cs typeface="Calibri" pitchFamily="34" charset="0"/>
              </a:rPr>
              <a:t>BB, </a:t>
            </a:r>
            <a:r>
              <a:rPr lang="en-US" sz="2000" dirty="0">
                <a:latin typeface="Calibri" pitchFamily="34" charset="0"/>
                <a:cs typeface="Calibri" pitchFamily="34" charset="0"/>
              </a:rPr>
              <a:t>how many feedings produce more growth ?</a:t>
            </a:r>
          </a:p>
          <a:p>
            <a:pPr marL="342900" indent="-342900" algn="just">
              <a:buFont typeface="Arial" pitchFamily="34" charset="0"/>
              <a:buChar char="•"/>
            </a:pPr>
            <a:r>
              <a:rPr lang="en-US" sz="2000" dirty="0">
                <a:latin typeface="Calibri" pitchFamily="34" charset="0"/>
                <a:cs typeface="Calibri" pitchFamily="34" charset="0"/>
              </a:rPr>
              <a:t>For </a:t>
            </a:r>
            <a:r>
              <a:rPr lang="en-US" sz="2000" dirty="0" smtClean="0">
                <a:latin typeface="Calibri" pitchFamily="34" charset="0"/>
                <a:cs typeface="Calibri" pitchFamily="34" charset="0"/>
              </a:rPr>
              <a:t>CC, </a:t>
            </a:r>
            <a:r>
              <a:rPr lang="en-US" sz="2000" dirty="0">
                <a:latin typeface="Calibri" pitchFamily="34" charset="0"/>
                <a:cs typeface="Calibri" pitchFamily="34" charset="0"/>
              </a:rPr>
              <a:t>how many feedings produce more growth </a:t>
            </a:r>
            <a:r>
              <a:rPr lang="en-US" sz="2000" dirty="0" smtClean="0">
                <a:latin typeface="Calibri" pitchFamily="34" charset="0"/>
                <a:cs typeface="Calibri" pitchFamily="34" charset="0"/>
              </a:rPr>
              <a:t>?</a:t>
            </a:r>
            <a:endParaRPr lang="en-US" sz="2000" dirty="0">
              <a:latin typeface="Calibri" pitchFamily="34" charset="0"/>
              <a:cs typeface="Calibri" pitchFamily="34"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47" y="1657559"/>
            <a:ext cx="5065896"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49953" y="5107195"/>
            <a:ext cx="8579802" cy="400110"/>
          </a:xfrm>
          <a:prstGeom prst="rect">
            <a:avLst/>
          </a:prstGeom>
          <a:noFill/>
        </p:spPr>
        <p:txBody>
          <a:bodyPr wrap="square" rtlCol="0">
            <a:spAutoFit/>
          </a:bodyPr>
          <a:lstStyle/>
          <a:p>
            <a:pPr algn="just"/>
            <a:r>
              <a:rPr lang="en-US" sz="2000" b="1" dirty="0" smtClean="0">
                <a:latin typeface="Calibri" pitchFamily="34" charset="0"/>
                <a:cs typeface="Calibri" pitchFamily="34" charset="0"/>
              </a:rPr>
              <a:t>Do two feedings produce more growth across ALL plant foods consistently ?</a:t>
            </a:r>
          </a:p>
        </p:txBody>
      </p:sp>
    </p:spTree>
    <p:extLst>
      <p:ext uri="{BB962C8B-B14F-4D97-AF65-F5344CB8AC3E}">
        <p14:creationId xmlns:p14="http://schemas.microsoft.com/office/powerpoint/2010/main" val="11193812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 Replication</a:t>
            </a:r>
            <a:endParaRPr lang="en-US" sz="3600" dirty="0">
              <a:latin typeface="Calibri" pitchFamily="34" charset="0"/>
              <a:cs typeface="Calibri" pitchFamily="34" charset="0"/>
            </a:endParaRPr>
          </a:p>
        </p:txBody>
      </p:sp>
      <p:sp>
        <p:nvSpPr>
          <p:cNvPr id="4" name="TextBox 3"/>
          <p:cNvSpPr txBox="1"/>
          <p:nvPr/>
        </p:nvSpPr>
        <p:spPr>
          <a:xfrm>
            <a:off x="5562599" y="1657559"/>
            <a:ext cx="3267155" cy="3785652"/>
          </a:xfrm>
          <a:prstGeom prst="rect">
            <a:avLst/>
          </a:prstGeom>
          <a:noFill/>
        </p:spPr>
        <p:txBody>
          <a:bodyPr wrap="square" rtlCol="0">
            <a:spAutoFit/>
          </a:bodyPr>
          <a:lstStyle/>
          <a:p>
            <a:pPr algn="just"/>
            <a:r>
              <a:rPr lang="en-US" sz="2000" b="1" dirty="0" smtClean="0">
                <a:latin typeface="Calibri" pitchFamily="34" charset="0"/>
                <a:cs typeface="Calibri" pitchFamily="34" charset="0"/>
              </a:rPr>
              <a:t>Answers:</a:t>
            </a:r>
          </a:p>
          <a:p>
            <a:pPr algn="just"/>
            <a:r>
              <a:rPr lang="en-US" sz="2000" dirty="0" smtClean="0">
                <a:latin typeface="Calibri" pitchFamily="34" charset="0"/>
                <a:cs typeface="Calibri" pitchFamily="34" charset="0"/>
              </a:rPr>
              <a:t>It appears that two feedings are  better for AA and BB but not for CC.</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This type of situation is called </a:t>
            </a:r>
            <a:r>
              <a:rPr lang="en-US" sz="2000" b="1" dirty="0" smtClean="0">
                <a:latin typeface="Calibri" pitchFamily="34" charset="0"/>
                <a:cs typeface="Calibri" pitchFamily="34" charset="0"/>
              </a:rPr>
              <a:t>Interaction.</a:t>
            </a:r>
          </a:p>
          <a:p>
            <a:pPr algn="just"/>
            <a:endParaRPr lang="en-US" sz="2000" dirty="0">
              <a:latin typeface="Calibri" pitchFamily="34" charset="0"/>
              <a:cs typeface="Calibri" pitchFamily="34" charset="0"/>
            </a:endParaRPr>
          </a:p>
          <a:p>
            <a:pPr algn="just"/>
            <a:r>
              <a:rPr lang="en-US" sz="2000" dirty="0" smtClean="0">
                <a:latin typeface="Calibri" pitchFamily="34" charset="0"/>
                <a:cs typeface="Calibri" pitchFamily="34" charset="0"/>
              </a:rPr>
              <a:t>The </a:t>
            </a:r>
            <a:r>
              <a:rPr lang="en-US" sz="2000" b="1" dirty="0" smtClean="0">
                <a:latin typeface="Calibri" pitchFamily="34" charset="0"/>
                <a:cs typeface="Calibri" pitchFamily="34" charset="0"/>
              </a:rPr>
              <a:t>interaction</a:t>
            </a:r>
            <a:r>
              <a:rPr lang="en-US" sz="2000" dirty="0" smtClean="0">
                <a:latin typeface="Calibri" pitchFamily="34" charset="0"/>
                <a:cs typeface="Calibri" pitchFamily="34" charset="0"/>
              </a:rPr>
              <a:t> occurs when the effect of one factor changes for different levels of the other factor</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47" y="1657559"/>
            <a:ext cx="5065896"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32747" y="5443211"/>
            <a:ext cx="8597007" cy="400110"/>
          </a:xfrm>
          <a:prstGeom prst="rect">
            <a:avLst/>
          </a:prstGeom>
          <a:noFill/>
        </p:spPr>
        <p:txBody>
          <a:bodyPr wrap="square" rtlCol="0">
            <a:spAutoFit/>
          </a:bodyPr>
          <a:lstStyle/>
          <a:p>
            <a:pPr algn="just"/>
            <a:r>
              <a:rPr lang="en-US" sz="2000" dirty="0" smtClean="0">
                <a:latin typeface="Calibri" pitchFamily="34" charset="0"/>
                <a:cs typeface="Calibri" pitchFamily="34" charset="0"/>
              </a:rPr>
              <a:t>In this case, the feeding frequency for food affects the plant growth.</a:t>
            </a:r>
          </a:p>
        </p:txBody>
      </p:sp>
    </p:spTree>
    <p:extLst>
      <p:ext uri="{BB962C8B-B14F-4D97-AF65-F5344CB8AC3E}">
        <p14:creationId xmlns:p14="http://schemas.microsoft.com/office/powerpoint/2010/main" val="26392954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 Replication</a:t>
            </a:r>
            <a:endParaRPr lang="en-US" sz="3600" dirty="0">
              <a:latin typeface="Calibri" pitchFamily="34" charset="0"/>
              <a:cs typeface="Calibri" pitchFamily="34" charset="0"/>
            </a:endParaRPr>
          </a:p>
        </p:txBody>
      </p:sp>
      <p:sp>
        <p:nvSpPr>
          <p:cNvPr id="7" name="TextBox 6"/>
          <p:cNvSpPr txBox="1"/>
          <p:nvPr/>
        </p:nvSpPr>
        <p:spPr>
          <a:xfrm>
            <a:off x="457200" y="1447800"/>
            <a:ext cx="8372554" cy="4093428"/>
          </a:xfrm>
          <a:prstGeom prst="rect">
            <a:avLst/>
          </a:prstGeom>
          <a:noFill/>
        </p:spPr>
        <p:txBody>
          <a:bodyPr wrap="square" rtlCol="0">
            <a:spAutoFit/>
          </a:bodyPr>
          <a:lstStyle/>
          <a:p>
            <a:pPr algn="just"/>
            <a:r>
              <a:rPr lang="en-US" sz="2000" dirty="0" smtClean="0">
                <a:latin typeface="Calibri" pitchFamily="34" charset="0"/>
                <a:cs typeface="Calibri" pitchFamily="34" charset="0"/>
              </a:rPr>
              <a:t>On a marginal means graph, usually: </a:t>
            </a:r>
          </a:p>
          <a:p>
            <a:pPr marL="342900" indent="-342900" algn="just">
              <a:buFont typeface="Arial" pitchFamily="34" charset="0"/>
              <a:buChar char="•"/>
            </a:pPr>
            <a:r>
              <a:rPr lang="en-US" sz="2000" dirty="0" smtClean="0">
                <a:latin typeface="Calibri" pitchFamily="34" charset="0"/>
                <a:cs typeface="Calibri" pitchFamily="34" charset="0"/>
              </a:rPr>
              <a:t>The factor of interest or the factor with the most levels is on the horizontal axis.</a:t>
            </a:r>
          </a:p>
          <a:p>
            <a:pPr marL="342900" indent="-342900" algn="just">
              <a:buFont typeface="Arial" pitchFamily="34" charset="0"/>
              <a:buChar char="•"/>
            </a:pPr>
            <a:r>
              <a:rPr lang="en-US" sz="2000" dirty="0" smtClean="0">
                <a:latin typeface="Calibri" pitchFamily="34" charset="0"/>
                <a:cs typeface="Calibri" pitchFamily="34" charset="0"/>
              </a:rPr>
              <a:t>The dependent variable is on the vertical axis (what to measure)</a:t>
            </a:r>
          </a:p>
          <a:p>
            <a:pPr marL="342900" indent="-342900" algn="just">
              <a:buFont typeface="Arial" pitchFamily="34" charset="0"/>
              <a:buChar char="•"/>
            </a:pPr>
            <a:r>
              <a:rPr lang="en-US" sz="2000" dirty="0" smtClean="0">
                <a:latin typeface="Calibri" pitchFamily="34" charset="0"/>
                <a:cs typeface="Calibri" pitchFamily="34" charset="0"/>
              </a:rPr>
              <a:t>The second factor makes up the series lines by graphing the dependent variable for each level/category of the first factor</a:t>
            </a:r>
          </a:p>
          <a:p>
            <a:pPr algn="just"/>
            <a:endParaRPr lang="en-US" sz="2000" dirty="0">
              <a:latin typeface="Calibri" pitchFamily="34" charset="0"/>
              <a:cs typeface="Calibri" pitchFamily="34" charset="0"/>
            </a:endParaRPr>
          </a:p>
          <a:p>
            <a:pPr algn="just"/>
            <a:r>
              <a:rPr lang="en-US" sz="2000" b="1" dirty="0" smtClean="0">
                <a:latin typeface="Calibri" pitchFamily="34" charset="0"/>
                <a:cs typeface="Calibri" pitchFamily="34" charset="0"/>
              </a:rPr>
              <a:t>Look for the crossing or non-parallel lines on the graph i.e. interaction.</a:t>
            </a:r>
          </a:p>
          <a:p>
            <a:pPr algn="just"/>
            <a:endParaRPr lang="en-US" sz="2000" b="1" dirty="0">
              <a:latin typeface="Calibri" pitchFamily="34" charset="0"/>
              <a:cs typeface="Calibri" pitchFamily="34" charset="0"/>
            </a:endParaRPr>
          </a:p>
          <a:p>
            <a:pPr algn="just"/>
            <a:r>
              <a:rPr lang="en-US" sz="2000" dirty="0" smtClean="0">
                <a:latin typeface="Calibri" pitchFamily="34" charset="0"/>
                <a:cs typeface="Calibri" pitchFamily="34" charset="0"/>
              </a:rPr>
              <a:t>Always look for  the interaction first.</a:t>
            </a:r>
          </a:p>
          <a:p>
            <a:pPr algn="just"/>
            <a:r>
              <a:rPr lang="en-US" sz="2000" b="1" dirty="0" smtClean="0">
                <a:latin typeface="Calibri" pitchFamily="34" charset="0"/>
                <a:cs typeface="Calibri" pitchFamily="34" charset="0"/>
              </a:rPr>
              <a:t>If it is significant</a:t>
            </a:r>
            <a:r>
              <a:rPr lang="en-US" sz="2000" dirty="0" smtClean="0">
                <a:latin typeface="Calibri" pitchFamily="34" charset="0"/>
                <a:cs typeface="Calibri" pitchFamily="34" charset="0"/>
              </a:rPr>
              <a:t>, then the relationship/significance of the factors </a:t>
            </a:r>
            <a:r>
              <a:rPr lang="en-US" sz="2000" b="1" dirty="0" smtClean="0">
                <a:latin typeface="Calibri" pitchFamily="34" charset="0"/>
                <a:cs typeface="Calibri" pitchFamily="34" charset="0"/>
              </a:rPr>
              <a:t>cannot be analyzed</a:t>
            </a:r>
            <a:r>
              <a:rPr lang="en-US" sz="2000" dirty="0" smtClean="0">
                <a:latin typeface="Calibri" pitchFamily="34" charset="0"/>
                <a:cs typeface="Calibri" pitchFamily="34" charset="0"/>
              </a:rPr>
              <a:t>. </a:t>
            </a:r>
            <a:r>
              <a:rPr lang="en-US" sz="2000" b="1" dirty="0" smtClean="0">
                <a:latin typeface="Calibri" pitchFamily="34" charset="0"/>
                <a:cs typeface="Calibri" pitchFamily="34" charset="0"/>
              </a:rPr>
              <a:t>The factors are too intertwined.</a:t>
            </a:r>
          </a:p>
          <a:p>
            <a:pPr algn="just"/>
            <a:endParaRPr lang="en-US" sz="2000" b="1" dirty="0" smtClean="0">
              <a:latin typeface="Calibri" pitchFamily="34" charset="0"/>
              <a:cs typeface="Calibri" pitchFamily="34" charset="0"/>
            </a:endParaRPr>
          </a:p>
        </p:txBody>
      </p:sp>
    </p:spTree>
    <p:extLst>
      <p:ext uri="{BB962C8B-B14F-4D97-AF65-F5344CB8AC3E}">
        <p14:creationId xmlns:p14="http://schemas.microsoft.com/office/powerpoint/2010/main" val="14636656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 Replication</a:t>
            </a:r>
            <a:endParaRPr lang="en-US" sz="3600" dirty="0">
              <a:latin typeface="Calibri" pitchFamily="34" charset="0"/>
              <a:cs typeface="Calibri" pitchFamily="34"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970" y="4724400"/>
            <a:ext cx="7972425" cy="153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2234" y="1352704"/>
            <a:ext cx="5065896"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5797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747" y="457201"/>
            <a:ext cx="8754704" cy="646331"/>
          </a:xfrm>
          <a:prstGeom prst="rect">
            <a:avLst/>
          </a:prstGeom>
          <a:noFill/>
        </p:spPr>
        <p:txBody>
          <a:bodyPr wrap="none" rtlCol="0">
            <a:spAutoFit/>
          </a:bodyPr>
          <a:lstStyle/>
          <a:p>
            <a:r>
              <a:rPr lang="en-US" sz="3600" dirty="0" smtClean="0">
                <a:latin typeface="Calibri" pitchFamily="34" charset="0"/>
                <a:cs typeface="Calibri" pitchFamily="34" charset="0"/>
              </a:rPr>
              <a:t>Example - Two way ANOVA – With Replication</a:t>
            </a:r>
            <a:endParaRPr lang="en-US" sz="3600" dirty="0">
              <a:latin typeface="Calibri" pitchFamily="34" charset="0"/>
              <a:cs typeface="Calibri"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281488"/>
            <a:ext cx="7258050"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320" b="7292"/>
          <a:stretch/>
        </p:blipFill>
        <p:spPr bwMode="auto">
          <a:xfrm>
            <a:off x="2804246" y="1295400"/>
            <a:ext cx="4087958" cy="275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78101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3124199"/>
            <a:ext cx="2104230" cy="646331"/>
          </a:xfrm>
          <a:prstGeom prst="rect">
            <a:avLst/>
          </a:prstGeom>
          <a:noFill/>
        </p:spPr>
        <p:txBody>
          <a:bodyPr wrap="none" rtlCol="0">
            <a:spAutoFit/>
          </a:bodyPr>
          <a:lstStyle/>
          <a:p>
            <a:r>
              <a:rPr lang="en-US" sz="3600" dirty="0" smtClean="0">
                <a:latin typeface="Calibri" pitchFamily="34" charset="0"/>
                <a:cs typeface="Calibri" pitchFamily="34" charset="0"/>
              </a:rPr>
              <a:t>Thank You</a:t>
            </a:r>
            <a:endParaRPr lang="en-US" sz="3600" dirty="0">
              <a:latin typeface="Calibri" pitchFamily="34" charset="0"/>
              <a:cs typeface="Calibri" pitchFamily="34" charset="0"/>
            </a:endParaRPr>
          </a:p>
        </p:txBody>
      </p:sp>
    </p:spTree>
    <p:extLst>
      <p:ext uri="{BB962C8B-B14F-4D97-AF65-F5344CB8AC3E}">
        <p14:creationId xmlns:p14="http://schemas.microsoft.com/office/powerpoint/2010/main" val="4085703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grpSp>
        <p:nvGrpSpPr>
          <p:cNvPr id="7" name="Group 6"/>
          <p:cNvGrpSpPr/>
          <p:nvPr/>
        </p:nvGrpSpPr>
        <p:grpSpPr>
          <a:xfrm>
            <a:off x="916708" y="1491734"/>
            <a:ext cx="7296262" cy="4766191"/>
            <a:chOff x="916708" y="1491734"/>
            <a:chExt cx="7296262" cy="4766191"/>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08" y="1676400"/>
              <a:ext cx="6796233" cy="458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76800" y="1491734"/>
              <a:ext cx="3336170" cy="338554"/>
            </a:xfrm>
            <a:prstGeom prst="rect">
              <a:avLst/>
            </a:prstGeom>
            <a:noFill/>
          </p:spPr>
          <p:txBody>
            <a:bodyPr wrap="none" rtlCol="0">
              <a:spAutoFit/>
            </a:bodyPr>
            <a:lstStyle/>
            <a:p>
              <a:r>
                <a:rPr lang="en-US" sz="1600" dirty="0" smtClean="0"/>
                <a:t>Mean of overall Combined Population</a:t>
              </a:r>
              <a:endParaRPr lang="en-US" sz="1600" dirty="0"/>
            </a:p>
          </p:txBody>
        </p:sp>
        <p:cxnSp>
          <p:nvCxnSpPr>
            <p:cNvPr id="6" name="Straight Arrow Connector 5"/>
            <p:cNvCxnSpPr/>
            <p:nvPr/>
          </p:nvCxnSpPr>
          <p:spPr>
            <a:xfrm flipH="1">
              <a:off x="4464745" y="1661011"/>
              <a:ext cx="412055" cy="5487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70772" y="2514600"/>
              <a:ext cx="1633781" cy="338554"/>
            </a:xfrm>
            <a:prstGeom prst="rect">
              <a:avLst/>
            </a:prstGeom>
            <a:noFill/>
          </p:spPr>
          <p:txBody>
            <a:bodyPr wrap="none" rtlCol="0">
              <a:spAutoFit/>
            </a:bodyPr>
            <a:lstStyle/>
            <a:p>
              <a:r>
                <a:rPr lang="en-US" sz="1600" dirty="0" smtClean="0">
                  <a:latin typeface="Calibri" pitchFamily="34" charset="0"/>
                  <a:cs typeface="Calibri" pitchFamily="34" charset="0"/>
                </a:rPr>
                <a:t>Mean of sample1</a:t>
              </a:r>
              <a:endParaRPr lang="en-US" sz="1600" dirty="0">
                <a:latin typeface="Calibri" pitchFamily="34" charset="0"/>
                <a:cs typeface="Calibri" pitchFamily="34" charset="0"/>
              </a:endParaRPr>
            </a:p>
          </p:txBody>
        </p:sp>
        <p:sp>
          <p:nvSpPr>
            <p:cNvPr id="11" name="TextBox 10"/>
            <p:cNvSpPr txBox="1"/>
            <p:nvPr/>
          </p:nvSpPr>
          <p:spPr>
            <a:xfrm>
              <a:off x="5562600" y="3967162"/>
              <a:ext cx="1633781" cy="338554"/>
            </a:xfrm>
            <a:prstGeom prst="rect">
              <a:avLst/>
            </a:prstGeom>
            <a:noFill/>
          </p:spPr>
          <p:txBody>
            <a:bodyPr wrap="none" rtlCol="0">
              <a:spAutoFit/>
            </a:bodyPr>
            <a:lstStyle/>
            <a:p>
              <a:r>
                <a:rPr lang="en-US" sz="1600" dirty="0" smtClean="0">
                  <a:latin typeface="Calibri" pitchFamily="34" charset="0"/>
                  <a:cs typeface="Calibri" pitchFamily="34" charset="0"/>
                </a:rPr>
                <a:t>Mean of sample2</a:t>
              </a:r>
              <a:endParaRPr lang="en-US" sz="1600" dirty="0">
                <a:latin typeface="Calibri" pitchFamily="34" charset="0"/>
                <a:cs typeface="Calibri" pitchFamily="34" charset="0"/>
              </a:endParaRPr>
            </a:p>
          </p:txBody>
        </p:sp>
        <p:sp>
          <p:nvSpPr>
            <p:cNvPr id="12" name="TextBox 11"/>
            <p:cNvSpPr txBox="1"/>
            <p:nvPr/>
          </p:nvSpPr>
          <p:spPr>
            <a:xfrm>
              <a:off x="1447800" y="4876800"/>
              <a:ext cx="1680268" cy="338554"/>
            </a:xfrm>
            <a:prstGeom prst="rect">
              <a:avLst/>
            </a:prstGeom>
            <a:noFill/>
          </p:spPr>
          <p:txBody>
            <a:bodyPr wrap="none" rtlCol="0">
              <a:spAutoFit/>
            </a:bodyPr>
            <a:lstStyle/>
            <a:p>
              <a:r>
                <a:rPr lang="en-US" sz="1600" dirty="0" smtClean="0">
                  <a:latin typeface="Calibri" pitchFamily="34" charset="0"/>
                  <a:cs typeface="Calibri" pitchFamily="34" charset="0"/>
                </a:rPr>
                <a:t>Mean of sample3</a:t>
              </a:r>
              <a:endParaRPr lang="en-US" sz="1600" dirty="0">
                <a:latin typeface="Calibri" pitchFamily="34" charset="0"/>
                <a:cs typeface="Calibri" pitchFamily="34" charset="0"/>
              </a:endParaRPr>
            </a:p>
          </p:txBody>
        </p:sp>
      </p:grpSp>
    </p:spTree>
    <p:extLst>
      <p:ext uri="{BB962C8B-B14F-4D97-AF65-F5344CB8AC3E}">
        <p14:creationId xmlns:p14="http://schemas.microsoft.com/office/powerpoint/2010/main" val="23812010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738"/>
          <a:stretch/>
        </p:blipFill>
        <p:spPr bwMode="auto">
          <a:xfrm>
            <a:off x="762000" y="1594472"/>
            <a:ext cx="7734300" cy="4425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066800" y="2844800"/>
            <a:ext cx="2666999" cy="830997"/>
          </a:xfrm>
          <a:prstGeom prst="rect">
            <a:avLst/>
          </a:prstGeom>
          <a:noFill/>
        </p:spPr>
        <p:txBody>
          <a:bodyPr wrap="square" rtlCol="0">
            <a:spAutoFit/>
          </a:bodyPr>
          <a:lstStyle/>
          <a:p>
            <a:pPr algn="just"/>
            <a:r>
              <a:rPr lang="en-US" sz="1600" dirty="0" smtClean="0">
                <a:latin typeface="Calibri" pitchFamily="34" charset="0"/>
                <a:cs typeface="Calibri" pitchFamily="34" charset="0"/>
              </a:rPr>
              <a:t>Sample3 does not belong to the population where other two samples come from</a:t>
            </a:r>
            <a:endParaRPr lang="en-US" sz="1600" dirty="0">
              <a:latin typeface="Calibri" pitchFamily="34" charset="0"/>
              <a:cs typeface="Calibri" pitchFamily="34" charset="0"/>
            </a:endParaRPr>
          </a:p>
        </p:txBody>
      </p:sp>
    </p:spTree>
    <p:extLst>
      <p:ext uri="{BB962C8B-B14F-4D97-AF65-F5344CB8AC3E}">
        <p14:creationId xmlns:p14="http://schemas.microsoft.com/office/powerpoint/2010/main" val="24930528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971" y="1295400"/>
            <a:ext cx="8096250" cy="4981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38200" y="2558979"/>
            <a:ext cx="2819400" cy="923330"/>
          </a:xfrm>
          <a:prstGeom prst="rect">
            <a:avLst/>
          </a:prstGeom>
          <a:noFill/>
        </p:spPr>
        <p:txBody>
          <a:bodyPr wrap="square" rtlCol="0">
            <a:spAutoFit/>
          </a:bodyPr>
          <a:lstStyle/>
          <a:p>
            <a:pPr algn="just"/>
            <a:r>
              <a:rPr lang="en-US" dirty="0" smtClean="0"/>
              <a:t>Each one of these sample means belong to their own population.</a:t>
            </a:r>
          </a:p>
        </p:txBody>
      </p:sp>
    </p:spTree>
    <p:extLst>
      <p:ext uri="{BB962C8B-B14F-4D97-AF65-F5344CB8AC3E}">
        <p14:creationId xmlns:p14="http://schemas.microsoft.com/office/powerpoint/2010/main" val="1372267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702745" cy="646331"/>
          </a:xfrm>
          <a:prstGeom prst="rect">
            <a:avLst/>
          </a:prstGeom>
          <a:noFill/>
        </p:spPr>
        <p:txBody>
          <a:bodyPr wrap="none" rtlCol="0">
            <a:spAutoFit/>
          </a:bodyPr>
          <a:lstStyle/>
          <a:p>
            <a:r>
              <a:rPr lang="en-US" sz="3600" dirty="0">
                <a:latin typeface="Calibri" pitchFamily="34" charset="0"/>
                <a:cs typeface="Calibri" pitchFamily="34" charset="0"/>
              </a:rPr>
              <a:t>Concept of ANOVA</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19199"/>
            <a:ext cx="7674429" cy="516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600200"/>
            <a:ext cx="3276599" cy="1077218"/>
          </a:xfrm>
          <a:prstGeom prst="rect">
            <a:avLst/>
          </a:prstGeom>
          <a:noFill/>
        </p:spPr>
        <p:txBody>
          <a:bodyPr wrap="square" rtlCol="0">
            <a:spAutoFit/>
          </a:bodyPr>
          <a:lstStyle/>
          <a:p>
            <a:pPr algn="just"/>
            <a:r>
              <a:rPr lang="en-US" sz="1600" dirty="0" smtClean="0">
                <a:latin typeface="Calibri" pitchFamily="34" charset="0"/>
                <a:cs typeface="Calibri" pitchFamily="34" charset="0"/>
              </a:rPr>
              <a:t>We are not asking if the means are exactly equal. We are asking if each mean likely come from the larger population</a:t>
            </a:r>
            <a:endParaRPr lang="en-US" sz="1600" dirty="0">
              <a:latin typeface="Calibri" pitchFamily="34" charset="0"/>
              <a:cs typeface="Calibri" pitchFamily="34" charset="0"/>
            </a:endParaRPr>
          </a:p>
        </p:txBody>
      </p:sp>
    </p:spTree>
    <p:extLst>
      <p:ext uri="{BB962C8B-B14F-4D97-AF65-F5344CB8AC3E}">
        <p14:creationId xmlns:p14="http://schemas.microsoft.com/office/powerpoint/2010/main" val="7789602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1324</TotalTime>
  <Words>2209</Words>
  <Application>Microsoft Office PowerPoint</Application>
  <PresentationFormat>On-screen Show (4:3)</PresentationFormat>
  <Paragraphs>363</Paragraphs>
  <Slides>58</Slides>
  <Notes>2</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Origin</vt:lpstr>
      <vt:lpstr>ANOVA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Probability</dc:title>
  <dc:creator>Admin</dc:creator>
  <cp:lastModifiedBy>Admin</cp:lastModifiedBy>
  <cp:revision>658</cp:revision>
  <dcterms:created xsi:type="dcterms:W3CDTF">2019-03-01T15:56:49Z</dcterms:created>
  <dcterms:modified xsi:type="dcterms:W3CDTF">2019-03-29T14:28:05Z</dcterms:modified>
</cp:coreProperties>
</file>